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7"/>
  </p:notesMasterIdLst>
  <p:sldIdLst>
    <p:sldId id="256" r:id="rId3"/>
    <p:sldId id="258" r:id="rId4"/>
    <p:sldId id="259" r:id="rId5"/>
    <p:sldId id="876" r:id="rId6"/>
    <p:sldId id="261" r:id="rId7"/>
    <p:sldId id="262" r:id="rId8"/>
    <p:sldId id="878" r:id="rId9"/>
    <p:sldId id="263" r:id="rId10"/>
    <p:sldId id="879" r:id="rId11"/>
    <p:sldId id="880"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893" r:id="rId29"/>
    <p:sldId id="280" r:id="rId30"/>
    <p:sldId id="281" r:id="rId31"/>
    <p:sldId id="282" r:id="rId32"/>
    <p:sldId id="284" r:id="rId33"/>
    <p:sldId id="283" r:id="rId34"/>
    <p:sldId id="285" r:id="rId35"/>
    <p:sldId id="288" r:id="rId36"/>
    <p:sldId id="287" r:id="rId37"/>
    <p:sldId id="286" r:id="rId38"/>
    <p:sldId id="292" r:id="rId39"/>
    <p:sldId id="293" r:id="rId40"/>
    <p:sldId id="294" r:id="rId41"/>
    <p:sldId id="295" r:id="rId42"/>
    <p:sldId id="296" r:id="rId43"/>
    <p:sldId id="297" r:id="rId44"/>
    <p:sldId id="298" r:id="rId45"/>
    <p:sldId id="299" r:id="rId46"/>
    <p:sldId id="300" r:id="rId47"/>
    <p:sldId id="301" r:id="rId48"/>
    <p:sldId id="302" r:id="rId49"/>
    <p:sldId id="305" r:id="rId50"/>
    <p:sldId id="303" r:id="rId51"/>
    <p:sldId id="304" r:id="rId52"/>
    <p:sldId id="306" r:id="rId53"/>
    <p:sldId id="307" r:id="rId54"/>
    <p:sldId id="308" r:id="rId55"/>
    <p:sldId id="309" r:id="rId56"/>
  </p:sldIdLst>
  <p:sldSz cx="12192000" cy="6858000"/>
  <p:notesSz cx="6858000" cy="9144000"/>
  <p:defaultTextStyle>
    <a:defPPr>
      <a:defRPr lang="en-T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53" autoAdjust="0"/>
    <p:restoredTop sz="94660"/>
  </p:normalViewPr>
  <p:slideViewPr>
    <p:cSldViewPr snapToGrid="0">
      <p:cViewPr varScale="1">
        <p:scale>
          <a:sx n="112" d="100"/>
          <a:sy n="112" d="100"/>
        </p:scale>
        <p:origin x="43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77868-6686-43C8-846A-6FCA311B7300}" type="datetimeFigureOut">
              <a:rPr lang="en-TZ" smtClean="0"/>
              <a:t>05/08/2025</a:t>
            </a:fld>
            <a:endParaRPr lang="en-T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D20C80-8A4E-467B-9E37-72491A4134EC}" type="slidenum">
              <a:rPr lang="en-TZ" smtClean="0"/>
              <a:t>‹#›</a:t>
            </a:fld>
            <a:endParaRPr lang="en-TZ"/>
          </a:p>
        </p:txBody>
      </p:sp>
    </p:spTree>
    <p:extLst>
      <p:ext uri="{BB962C8B-B14F-4D97-AF65-F5344CB8AC3E}">
        <p14:creationId xmlns:p14="http://schemas.microsoft.com/office/powerpoint/2010/main" val="34826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098EA273-D8AC-47F3-EE4F-88873DBD6629}"/>
              </a:ext>
            </a:extLst>
          </p:cNvPr>
          <p:cNvSpPr>
            <a:spLocks noGrp="1" noRot="1" noChangeAspect="1" noTextEdit="1"/>
          </p:cNvSpPr>
          <p:nvPr>
            <p:ph type="sldImg"/>
          </p:nvPr>
        </p:nvSpPr>
        <p:spPr>
          <a:ln>
            <a:solidFill>
              <a:srgbClr val="000000"/>
            </a:solidFill>
            <a:miter lim="800000"/>
            <a:headEnd/>
            <a:tailEnd/>
          </a:ln>
        </p:spPr>
      </p:sp>
      <p:sp>
        <p:nvSpPr>
          <p:cNvPr id="25603" name="备注占位符 2">
            <a:extLst>
              <a:ext uri="{FF2B5EF4-FFF2-40B4-BE49-F238E27FC236}">
                <a16:creationId xmlns:a16="http://schemas.microsoft.com/office/drawing/2014/main" id="{598BAD4C-9C01-738A-2E82-B534EAC762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en-US" altLang="zh-CN"/>
              <a:t>Source: http://www.edc.uri.edu/nrs/classes/nrs410/Assignments/DataHandling.htm</a:t>
            </a:r>
            <a:endParaRPr lang="zh-CN" altLang="en-US"/>
          </a:p>
        </p:txBody>
      </p:sp>
      <p:sp>
        <p:nvSpPr>
          <p:cNvPr id="25604" name="灯片编号占位符 3">
            <a:extLst>
              <a:ext uri="{FF2B5EF4-FFF2-40B4-BE49-F238E27FC236}">
                <a16:creationId xmlns:a16="http://schemas.microsoft.com/office/drawing/2014/main" id="{D42272DD-2BC7-CE5C-F3E1-869FDE7306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AFB1EC0-ABC2-4C5A-932F-8AEC5333204D}" type="slidenum">
              <a:rPr kumimoji="0" lang="zh-CN" altLang="en-US" sz="1300" b="0" i="0" u="none" strike="noStrike" kern="1200" cap="none" spc="0" normalizeH="0" baseline="0" noProof="0" smtClean="0">
                <a:ln>
                  <a:noFill/>
                </a:ln>
                <a:solidFill>
                  <a:srgbClr val="000000"/>
                </a:solidFill>
                <a:effectLst/>
                <a:uLnTx/>
                <a:uFillTx/>
                <a:latin typeface="Verdan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zh-CN" altLang="en-US" sz="13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2C3326AF-C2DB-6F72-B8D1-A289BCC043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E0DB93-881B-4E85-8D51-50651C9D6504}"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7107" name="Rectangle 2">
            <a:extLst>
              <a:ext uri="{FF2B5EF4-FFF2-40B4-BE49-F238E27FC236}">
                <a16:creationId xmlns:a16="http://schemas.microsoft.com/office/drawing/2014/main" id="{E07C1563-8E02-F82C-2534-3AF359300C1B}"/>
              </a:ext>
            </a:extLst>
          </p:cNvPr>
          <p:cNvSpPr>
            <a:spLocks noRot="1" noChangeArrowheads="1" noTextEdit="1"/>
          </p:cNvSpPr>
          <p:nvPr>
            <p:ph type="sldImg"/>
          </p:nvPr>
        </p:nvSpPr>
        <p:spPr>
          <a:ln>
            <a:solidFill>
              <a:srgbClr val="000000"/>
            </a:solidFill>
            <a:miter lim="800000"/>
            <a:headEnd/>
            <a:tailEnd/>
          </a:ln>
        </p:spPr>
      </p:sp>
      <p:sp>
        <p:nvSpPr>
          <p:cNvPr id="47108" name="Rectangle 3">
            <a:extLst>
              <a:ext uri="{FF2B5EF4-FFF2-40B4-BE49-F238E27FC236}">
                <a16:creationId xmlns:a16="http://schemas.microsoft.com/office/drawing/2014/main" id="{87BAD2B4-379C-4429-29BB-60153D1CA8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5B42-6C37-8712-BD09-B79D4F04C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Z"/>
          </a:p>
        </p:txBody>
      </p:sp>
      <p:sp>
        <p:nvSpPr>
          <p:cNvPr id="3" name="Subtitle 2">
            <a:extLst>
              <a:ext uri="{FF2B5EF4-FFF2-40B4-BE49-F238E27FC236}">
                <a16:creationId xmlns:a16="http://schemas.microsoft.com/office/drawing/2014/main" id="{70C408EA-D82E-BF37-2A51-4C41546A93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Z"/>
          </a:p>
        </p:txBody>
      </p:sp>
      <p:sp>
        <p:nvSpPr>
          <p:cNvPr id="4" name="Date Placeholder 3">
            <a:extLst>
              <a:ext uri="{FF2B5EF4-FFF2-40B4-BE49-F238E27FC236}">
                <a16:creationId xmlns:a16="http://schemas.microsoft.com/office/drawing/2014/main" id="{C6921E83-2752-F5ED-AF51-89C8ABC57CA0}"/>
              </a:ext>
            </a:extLst>
          </p:cNvPr>
          <p:cNvSpPr>
            <a:spLocks noGrp="1"/>
          </p:cNvSpPr>
          <p:nvPr>
            <p:ph type="dt" sz="half" idx="10"/>
          </p:nvPr>
        </p:nvSpPr>
        <p:spPr/>
        <p:txBody>
          <a:bodyPr/>
          <a:lstStyle/>
          <a:p>
            <a:fld id="{75965CFF-3983-4C26-A7AF-956DB5F4D763}" type="datetimeFigureOut">
              <a:rPr lang="en-TZ" smtClean="0"/>
              <a:t>05/08/2025</a:t>
            </a:fld>
            <a:endParaRPr lang="en-TZ"/>
          </a:p>
        </p:txBody>
      </p:sp>
      <p:sp>
        <p:nvSpPr>
          <p:cNvPr id="5" name="Footer Placeholder 4">
            <a:extLst>
              <a:ext uri="{FF2B5EF4-FFF2-40B4-BE49-F238E27FC236}">
                <a16:creationId xmlns:a16="http://schemas.microsoft.com/office/drawing/2014/main" id="{FF06544B-B339-EE6D-D797-68CCC8255A88}"/>
              </a:ext>
            </a:extLst>
          </p:cNvPr>
          <p:cNvSpPr>
            <a:spLocks noGrp="1"/>
          </p:cNvSpPr>
          <p:nvPr>
            <p:ph type="ftr" sz="quarter" idx="11"/>
          </p:nvPr>
        </p:nvSpPr>
        <p:spPr/>
        <p:txBody>
          <a:bodyPr/>
          <a:lstStyle/>
          <a:p>
            <a:endParaRPr lang="en-TZ"/>
          </a:p>
        </p:txBody>
      </p:sp>
      <p:sp>
        <p:nvSpPr>
          <p:cNvPr id="6" name="Slide Number Placeholder 5">
            <a:extLst>
              <a:ext uri="{FF2B5EF4-FFF2-40B4-BE49-F238E27FC236}">
                <a16:creationId xmlns:a16="http://schemas.microsoft.com/office/drawing/2014/main" id="{9BB24B2E-E96D-B99C-CF71-869F1A9AA954}"/>
              </a:ext>
            </a:extLst>
          </p:cNvPr>
          <p:cNvSpPr>
            <a:spLocks noGrp="1"/>
          </p:cNvSpPr>
          <p:nvPr>
            <p:ph type="sldNum" sz="quarter" idx="12"/>
          </p:nvPr>
        </p:nvSpPr>
        <p:spPr/>
        <p:txBody>
          <a:bodyPr/>
          <a:lstStyle/>
          <a:p>
            <a:fld id="{0300D8AE-BC56-454C-B408-56AF4165616A}" type="slidenum">
              <a:rPr lang="en-TZ" smtClean="0"/>
              <a:t>‹#›</a:t>
            </a:fld>
            <a:endParaRPr lang="en-TZ"/>
          </a:p>
        </p:txBody>
      </p:sp>
    </p:spTree>
    <p:extLst>
      <p:ext uri="{BB962C8B-B14F-4D97-AF65-F5344CB8AC3E}">
        <p14:creationId xmlns:p14="http://schemas.microsoft.com/office/powerpoint/2010/main" val="412641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76C6-78F2-70B7-D92A-FAB15A0D4423}"/>
              </a:ext>
            </a:extLst>
          </p:cNvPr>
          <p:cNvSpPr>
            <a:spLocks noGrp="1"/>
          </p:cNvSpPr>
          <p:nvPr>
            <p:ph type="title"/>
          </p:nvPr>
        </p:nvSpPr>
        <p:spPr/>
        <p:txBody>
          <a:bodyPr/>
          <a:lstStyle/>
          <a:p>
            <a:r>
              <a:rPr lang="en-US"/>
              <a:t>Click to edit Master title style</a:t>
            </a:r>
            <a:endParaRPr lang="en-TZ"/>
          </a:p>
        </p:txBody>
      </p:sp>
      <p:sp>
        <p:nvSpPr>
          <p:cNvPr id="3" name="Vertical Text Placeholder 2">
            <a:extLst>
              <a:ext uri="{FF2B5EF4-FFF2-40B4-BE49-F238E27FC236}">
                <a16:creationId xmlns:a16="http://schemas.microsoft.com/office/drawing/2014/main" id="{2243E910-B1DD-F66D-27AD-4520A3A099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Z"/>
          </a:p>
        </p:txBody>
      </p:sp>
      <p:sp>
        <p:nvSpPr>
          <p:cNvPr id="4" name="Date Placeholder 3">
            <a:extLst>
              <a:ext uri="{FF2B5EF4-FFF2-40B4-BE49-F238E27FC236}">
                <a16:creationId xmlns:a16="http://schemas.microsoft.com/office/drawing/2014/main" id="{EFE5AD5C-5405-7E04-5953-00F741AE6EB6}"/>
              </a:ext>
            </a:extLst>
          </p:cNvPr>
          <p:cNvSpPr>
            <a:spLocks noGrp="1"/>
          </p:cNvSpPr>
          <p:nvPr>
            <p:ph type="dt" sz="half" idx="10"/>
          </p:nvPr>
        </p:nvSpPr>
        <p:spPr/>
        <p:txBody>
          <a:bodyPr/>
          <a:lstStyle/>
          <a:p>
            <a:fld id="{75965CFF-3983-4C26-A7AF-956DB5F4D763}" type="datetimeFigureOut">
              <a:rPr lang="en-TZ" smtClean="0"/>
              <a:t>05/08/2025</a:t>
            </a:fld>
            <a:endParaRPr lang="en-TZ"/>
          </a:p>
        </p:txBody>
      </p:sp>
      <p:sp>
        <p:nvSpPr>
          <p:cNvPr id="5" name="Footer Placeholder 4">
            <a:extLst>
              <a:ext uri="{FF2B5EF4-FFF2-40B4-BE49-F238E27FC236}">
                <a16:creationId xmlns:a16="http://schemas.microsoft.com/office/drawing/2014/main" id="{2DF820F8-E16D-F5FB-4C1E-643A4D8CB766}"/>
              </a:ext>
            </a:extLst>
          </p:cNvPr>
          <p:cNvSpPr>
            <a:spLocks noGrp="1"/>
          </p:cNvSpPr>
          <p:nvPr>
            <p:ph type="ftr" sz="quarter" idx="11"/>
          </p:nvPr>
        </p:nvSpPr>
        <p:spPr/>
        <p:txBody>
          <a:bodyPr/>
          <a:lstStyle/>
          <a:p>
            <a:endParaRPr lang="en-TZ"/>
          </a:p>
        </p:txBody>
      </p:sp>
      <p:sp>
        <p:nvSpPr>
          <p:cNvPr id="6" name="Slide Number Placeholder 5">
            <a:extLst>
              <a:ext uri="{FF2B5EF4-FFF2-40B4-BE49-F238E27FC236}">
                <a16:creationId xmlns:a16="http://schemas.microsoft.com/office/drawing/2014/main" id="{E08F8C5A-689F-4198-8E34-20CDB7F00F93}"/>
              </a:ext>
            </a:extLst>
          </p:cNvPr>
          <p:cNvSpPr>
            <a:spLocks noGrp="1"/>
          </p:cNvSpPr>
          <p:nvPr>
            <p:ph type="sldNum" sz="quarter" idx="12"/>
          </p:nvPr>
        </p:nvSpPr>
        <p:spPr/>
        <p:txBody>
          <a:bodyPr/>
          <a:lstStyle/>
          <a:p>
            <a:fld id="{0300D8AE-BC56-454C-B408-56AF4165616A}" type="slidenum">
              <a:rPr lang="en-TZ" smtClean="0"/>
              <a:t>‹#›</a:t>
            </a:fld>
            <a:endParaRPr lang="en-TZ"/>
          </a:p>
        </p:txBody>
      </p:sp>
    </p:spTree>
    <p:extLst>
      <p:ext uri="{BB962C8B-B14F-4D97-AF65-F5344CB8AC3E}">
        <p14:creationId xmlns:p14="http://schemas.microsoft.com/office/powerpoint/2010/main" val="499634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E5C77-6A91-6D02-81C7-8D5E5074D1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Z"/>
          </a:p>
        </p:txBody>
      </p:sp>
      <p:sp>
        <p:nvSpPr>
          <p:cNvPr id="3" name="Vertical Text Placeholder 2">
            <a:extLst>
              <a:ext uri="{FF2B5EF4-FFF2-40B4-BE49-F238E27FC236}">
                <a16:creationId xmlns:a16="http://schemas.microsoft.com/office/drawing/2014/main" id="{3D553D73-BC67-2FC0-75D4-BFD37E1F3D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Z"/>
          </a:p>
        </p:txBody>
      </p:sp>
      <p:sp>
        <p:nvSpPr>
          <p:cNvPr id="4" name="Date Placeholder 3">
            <a:extLst>
              <a:ext uri="{FF2B5EF4-FFF2-40B4-BE49-F238E27FC236}">
                <a16:creationId xmlns:a16="http://schemas.microsoft.com/office/drawing/2014/main" id="{475176B9-88EF-37E2-0BE0-A578D335E01C}"/>
              </a:ext>
            </a:extLst>
          </p:cNvPr>
          <p:cNvSpPr>
            <a:spLocks noGrp="1"/>
          </p:cNvSpPr>
          <p:nvPr>
            <p:ph type="dt" sz="half" idx="10"/>
          </p:nvPr>
        </p:nvSpPr>
        <p:spPr/>
        <p:txBody>
          <a:bodyPr/>
          <a:lstStyle/>
          <a:p>
            <a:fld id="{75965CFF-3983-4C26-A7AF-956DB5F4D763}" type="datetimeFigureOut">
              <a:rPr lang="en-TZ" smtClean="0"/>
              <a:t>05/08/2025</a:t>
            </a:fld>
            <a:endParaRPr lang="en-TZ"/>
          </a:p>
        </p:txBody>
      </p:sp>
      <p:sp>
        <p:nvSpPr>
          <p:cNvPr id="5" name="Footer Placeholder 4">
            <a:extLst>
              <a:ext uri="{FF2B5EF4-FFF2-40B4-BE49-F238E27FC236}">
                <a16:creationId xmlns:a16="http://schemas.microsoft.com/office/drawing/2014/main" id="{936FE3B8-59AF-D56F-AFE8-19463D11D776}"/>
              </a:ext>
            </a:extLst>
          </p:cNvPr>
          <p:cNvSpPr>
            <a:spLocks noGrp="1"/>
          </p:cNvSpPr>
          <p:nvPr>
            <p:ph type="ftr" sz="quarter" idx="11"/>
          </p:nvPr>
        </p:nvSpPr>
        <p:spPr/>
        <p:txBody>
          <a:bodyPr/>
          <a:lstStyle/>
          <a:p>
            <a:endParaRPr lang="en-TZ"/>
          </a:p>
        </p:txBody>
      </p:sp>
      <p:sp>
        <p:nvSpPr>
          <p:cNvPr id="6" name="Slide Number Placeholder 5">
            <a:extLst>
              <a:ext uri="{FF2B5EF4-FFF2-40B4-BE49-F238E27FC236}">
                <a16:creationId xmlns:a16="http://schemas.microsoft.com/office/drawing/2014/main" id="{06111B7D-C9D2-4796-5F66-0978A0538B9A}"/>
              </a:ext>
            </a:extLst>
          </p:cNvPr>
          <p:cNvSpPr>
            <a:spLocks noGrp="1"/>
          </p:cNvSpPr>
          <p:nvPr>
            <p:ph type="sldNum" sz="quarter" idx="12"/>
          </p:nvPr>
        </p:nvSpPr>
        <p:spPr/>
        <p:txBody>
          <a:bodyPr/>
          <a:lstStyle/>
          <a:p>
            <a:fld id="{0300D8AE-BC56-454C-B408-56AF4165616A}" type="slidenum">
              <a:rPr lang="en-TZ" smtClean="0"/>
              <a:t>‹#›</a:t>
            </a:fld>
            <a:endParaRPr lang="en-TZ"/>
          </a:p>
        </p:txBody>
      </p:sp>
    </p:spTree>
    <p:extLst>
      <p:ext uri="{BB962C8B-B14F-4D97-AF65-F5344CB8AC3E}">
        <p14:creationId xmlns:p14="http://schemas.microsoft.com/office/powerpoint/2010/main" val="2421989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6">
            <a:extLst>
              <a:ext uri="{FF2B5EF4-FFF2-40B4-BE49-F238E27FC236}">
                <a16:creationId xmlns:a16="http://schemas.microsoft.com/office/drawing/2014/main" id="{44EF5A69-DEF6-4433-BF45-880EFE6FC4AD}"/>
              </a:ext>
            </a:extLst>
          </p:cNvPr>
          <p:cNvSpPr>
            <a:spLocks noGrp="1" noChangeArrowheads="1"/>
          </p:cNvSpPr>
          <p:nvPr>
            <p:ph type="dt" sz="half" idx="10"/>
          </p:nvPr>
        </p:nvSpPr>
        <p:spPr/>
        <p:txBody>
          <a:bodyPr/>
          <a:lstStyle>
            <a:lvl1pPr>
              <a:defRPr/>
            </a:lvl1pPr>
          </a:lstStyle>
          <a:p>
            <a:pPr>
              <a:defRPr/>
            </a:pPr>
            <a:fld id="{8EF874B7-B374-4DBD-A3C0-31DA72006826}" type="datetime1">
              <a:rPr lang="zh-CN" altLang="en-US"/>
              <a:pPr>
                <a:defRPr/>
              </a:pPr>
              <a:t>2025/8/5</a:t>
            </a:fld>
            <a:endParaRPr lang="en-US" dirty="0"/>
          </a:p>
        </p:txBody>
      </p:sp>
      <p:sp>
        <p:nvSpPr>
          <p:cNvPr id="5" name="Rectangle 7">
            <a:extLst>
              <a:ext uri="{FF2B5EF4-FFF2-40B4-BE49-F238E27FC236}">
                <a16:creationId xmlns:a16="http://schemas.microsoft.com/office/drawing/2014/main" id="{E6000A44-3527-4D24-928B-5482418F2397}"/>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C20EC8C3-A572-49B8-5945-17C0934E7A69}"/>
              </a:ext>
            </a:extLst>
          </p:cNvPr>
          <p:cNvSpPr>
            <a:spLocks noGrp="1" noChangeArrowheads="1"/>
          </p:cNvSpPr>
          <p:nvPr>
            <p:ph type="sldNum" sz="quarter" idx="12"/>
          </p:nvPr>
        </p:nvSpPr>
        <p:spPr/>
        <p:txBody>
          <a:bodyPr/>
          <a:lstStyle>
            <a:lvl1pPr>
              <a:defRPr/>
            </a:lvl1pPr>
          </a:lstStyle>
          <a:p>
            <a:fld id="{F6484680-755F-4440-8E52-4BD9B973EB85}" type="slidenum">
              <a:rPr lang="zh-CN" altLang="en-US"/>
              <a:pPr/>
              <a:t>‹#›</a:t>
            </a:fld>
            <a:endParaRPr lang="en-US" altLang="zh-CN"/>
          </a:p>
        </p:txBody>
      </p:sp>
    </p:spTree>
    <p:extLst>
      <p:ext uri="{BB962C8B-B14F-4D97-AF65-F5344CB8AC3E}">
        <p14:creationId xmlns:p14="http://schemas.microsoft.com/office/powerpoint/2010/main" val="1736466170"/>
      </p:ext>
    </p:extLst>
  </p:cSld>
  <p:clrMapOvr>
    <a:masterClrMapping/>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8CC95E58-78BD-F3D7-C105-BC0A4C9AFE31}"/>
              </a:ext>
            </a:extLst>
          </p:cNvPr>
          <p:cNvSpPr>
            <a:spLocks noGrp="1" noChangeArrowheads="1"/>
          </p:cNvSpPr>
          <p:nvPr>
            <p:ph type="dt" sz="half" idx="10"/>
          </p:nvPr>
        </p:nvSpPr>
        <p:spPr/>
        <p:txBody>
          <a:bodyPr/>
          <a:lstStyle>
            <a:lvl1pPr>
              <a:defRPr/>
            </a:lvl1pPr>
          </a:lstStyle>
          <a:p>
            <a:pPr>
              <a:defRPr/>
            </a:pPr>
            <a:fld id="{62B5AC95-3164-4CA3-BBE6-9274557B6B0B}" type="datetime1">
              <a:rPr lang="zh-CN" altLang="en-US"/>
              <a:pPr>
                <a:defRPr/>
              </a:pPr>
              <a:t>2025/8/5</a:t>
            </a:fld>
            <a:endParaRPr lang="en-US" dirty="0"/>
          </a:p>
        </p:txBody>
      </p:sp>
      <p:sp>
        <p:nvSpPr>
          <p:cNvPr id="5" name="Rectangle 7">
            <a:extLst>
              <a:ext uri="{FF2B5EF4-FFF2-40B4-BE49-F238E27FC236}">
                <a16:creationId xmlns:a16="http://schemas.microsoft.com/office/drawing/2014/main" id="{D1C128AB-7538-A30F-E22D-57A3EC1EC89D}"/>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40530A14-7ACF-ACED-E8B2-CD844D70CA11}"/>
              </a:ext>
            </a:extLst>
          </p:cNvPr>
          <p:cNvSpPr>
            <a:spLocks noGrp="1" noChangeArrowheads="1"/>
          </p:cNvSpPr>
          <p:nvPr>
            <p:ph type="sldNum" sz="quarter" idx="12"/>
          </p:nvPr>
        </p:nvSpPr>
        <p:spPr>
          <a:xfrm>
            <a:off x="11664952" y="6597650"/>
            <a:ext cx="527049" cy="260350"/>
          </a:xfrm>
        </p:spPr>
        <p:txBody>
          <a:bodyPr/>
          <a:lstStyle>
            <a:lvl1pPr>
              <a:defRPr/>
            </a:lvl1pPr>
          </a:lstStyle>
          <a:p>
            <a:fld id="{35736AB3-8382-4BCE-8378-F198A4CAB59C}" type="slidenum">
              <a:rPr lang="zh-CN" altLang="en-US"/>
              <a:pPr/>
              <a:t>‹#›</a:t>
            </a:fld>
            <a:endParaRPr lang="en-US" altLang="zh-CN"/>
          </a:p>
        </p:txBody>
      </p:sp>
    </p:spTree>
    <p:extLst>
      <p:ext uri="{BB962C8B-B14F-4D97-AF65-F5344CB8AC3E}">
        <p14:creationId xmlns:p14="http://schemas.microsoft.com/office/powerpoint/2010/main" val="1666922052"/>
      </p:ext>
    </p:extLst>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E39BBC70-54BB-5C73-CFD3-D89072D96181}"/>
              </a:ext>
            </a:extLst>
          </p:cNvPr>
          <p:cNvSpPr>
            <a:spLocks noGrp="1" noChangeArrowheads="1"/>
          </p:cNvSpPr>
          <p:nvPr>
            <p:ph type="dt" sz="half" idx="10"/>
          </p:nvPr>
        </p:nvSpPr>
        <p:spPr/>
        <p:txBody>
          <a:bodyPr/>
          <a:lstStyle>
            <a:lvl1pPr>
              <a:defRPr/>
            </a:lvl1pPr>
          </a:lstStyle>
          <a:p>
            <a:pPr>
              <a:defRPr/>
            </a:pPr>
            <a:fld id="{24F0ADEF-985B-43A0-BC02-2F16C79E100D}" type="datetime1">
              <a:rPr lang="zh-CN" altLang="en-US"/>
              <a:pPr>
                <a:defRPr/>
              </a:pPr>
              <a:t>2025/8/5</a:t>
            </a:fld>
            <a:endParaRPr lang="en-US" dirty="0"/>
          </a:p>
        </p:txBody>
      </p:sp>
      <p:sp>
        <p:nvSpPr>
          <p:cNvPr id="5" name="Rectangle 7">
            <a:extLst>
              <a:ext uri="{FF2B5EF4-FFF2-40B4-BE49-F238E27FC236}">
                <a16:creationId xmlns:a16="http://schemas.microsoft.com/office/drawing/2014/main" id="{FBA8FA07-AD01-DD64-A4A9-A400FD847536}"/>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6C527671-C544-350C-2633-9661ABF89FF9}"/>
              </a:ext>
            </a:extLst>
          </p:cNvPr>
          <p:cNvSpPr>
            <a:spLocks noGrp="1" noChangeArrowheads="1"/>
          </p:cNvSpPr>
          <p:nvPr>
            <p:ph type="sldNum" sz="quarter" idx="12"/>
          </p:nvPr>
        </p:nvSpPr>
        <p:spPr/>
        <p:txBody>
          <a:bodyPr/>
          <a:lstStyle>
            <a:lvl1pPr>
              <a:defRPr/>
            </a:lvl1pPr>
          </a:lstStyle>
          <a:p>
            <a:fld id="{8FEE111F-C5AB-47EE-BF94-F178D63AE4D7}" type="slidenum">
              <a:rPr lang="zh-CN" altLang="en-US"/>
              <a:pPr/>
              <a:t>‹#›</a:t>
            </a:fld>
            <a:endParaRPr lang="en-US" altLang="zh-CN"/>
          </a:p>
        </p:txBody>
      </p:sp>
    </p:spTree>
    <p:extLst>
      <p:ext uri="{BB962C8B-B14F-4D97-AF65-F5344CB8AC3E}">
        <p14:creationId xmlns:p14="http://schemas.microsoft.com/office/powerpoint/2010/main" val="3721449914"/>
      </p:ext>
    </p:extLst>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11200" y="1524000"/>
            <a:ext cx="5334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524000"/>
            <a:ext cx="5334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F63DECFF-5BFA-6749-6D5E-77B09764F191}"/>
              </a:ext>
            </a:extLst>
          </p:cNvPr>
          <p:cNvSpPr>
            <a:spLocks noGrp="1" noChangeArrowheads="1"/>
          </p:cNvSpPr>
          <p:nvPr>
            <p:ph type="dt" sz="half" idx="10"/>
          </p:nvPr>
        </p:nvSpPr>
        <p:spPr/>
        <p:txBody>
          <a:bodyPr/>
          <a:lstStyle>
            <a:lvl1pPr>
              <a:defRPr/>
            </a:lvl1pPr>
          </a:lstStyle>
          <a:p>
            <a:pPr>
              <a:defRPr/>
            </a:pPr>
            <a:fld id="{DED953AC-5852-480B-BBDF-32472FFCA61D}" type="datetime1">
              <a:rPr lang="zh-CN" altLang="en-US"/>
              <a:pPr>
                <a:defRPr/>
              </a:pPr>
              <a:t>2025/8/5</a:t>
            </a:fld>
            <a:endParaRPr lang="en-US" dirty="0"/>
          </a:p>
        </p:txBody>
      </p:sp>
      <p:sp>
        <p:nvSpPr>
          <p:cNvPr id="6" name="Rectangle 7">
            <a:extLst>
              <a:ext uri="{FF2B5EF4-FFF2-40B4-BE49-F238E27FC236}">
                <a16:creationId xmlns:a16="http://schemas.microsoft.com/office/drawing/2014/main" id="{C757ABD2-F1A5-DBBD-FEA7-1F4AD97C76BF}"/>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A32BD8E1-C00A-2E23-33CF-B6366E555495}"/>
              </a:ext>
            </a:extLst>
          </p:cNvPr>
          <p:cNvSpPr>
            <a:spLocks noGrp="1" noChangeArrowheads="1"/>
          </p:cNvSpPr>
          <p:nvPr>
            <p:ph type="sldNum" sz="quarter" idx="12"/>
          </p:nvPr>
        </p:nvSpPr>
        <p:spPr/>
        <p:txBody>
          <a:bodyPr/>
          <a:lstStyle>
            <a:lvl1pPr>
              <a:defRPr/>
            </a:lvl1pPr>
          </a:lstStyle>
          <a:p>
            <a:fld id="{2E355B6D-01B4-4530-B7A6-F03966EAB58B}" type="slidenum">
              <a:rPr lang="zh-CN" altLang="en-US"/>
              <a:pPr/>
              <a:t>‹#›</a:t>
            </a:fld>
            <a:endParaRPr lang="en-US" altLang="zh-CN"/>
          </a:p>
        </p:txBody>
      </p:sp>
    </p:spTree>
    <p:extLst>
      <p:ext uri="{BB962C8B-B14F-4D97-AF65-F5344CB8AC3E}">
        <p14:creationId xmlns:p14="http://schemas.microsoft.com/office/powerpoint/2010/main" val="3422869261"/>
      </p:ext>
    </p:extLst>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6">
            <a:extLst>
              <a:ext uri="{FF2B5EF4-FFF2-40B4-BE49-F238E27FC236}">
                <a16:creationId xmlns:a16="http://schemas.microsoft.com/office/drawing/2014/main" id="{3B721738-B1CD-D93E-0484-5688A2869EE8}"/>
              </a:ext>
            </a:extLst>
          </p:cNvPr>
          <p:cNvSpPr>
            <a:spLocks noGrp="1" noChangeArrowheads="1"/>
          </p:cNvSpPr>
          <p:nvPr>
            <p:ph type="dt" sz="half" idx="10"/>
          </p:nvPr>
        </p:nvSpPr>
        <p:spPr/>
        <p:txBody>
          <a:bodyPr/>
          <a:lstStyle>
            <a:lvl1pPr>
              <a:defRPr/>
            </a:lvl1pPr>
          </a:lstStyle>
          <a:p>
            <a:pPr>
              <a:defRPr/>
            </a:pPr>
            <a:fld id="{1FD40E6F-3077-4EA2-802C-3B9207921548}" type="datetime1">
              <a:rPr lang="zh-CN" altLang="en-US"/>
              <a:pPr>
                <a:defRPr/>
              </a:pPr>
              <a:t>2025/8/5</a:t>
            </a:fld>
            <a:endParaRPr lang="en-US" dirty="0"/>
          </a:p>
        </p:txBody>
      </p:sp>
      <p:sp>
        <p:nvSpPr>
          <p:cNvPr id="8" name="Footer Placeholder 7">
            <a:extLst>
              <a:ext uri="{FF2B5EF4-FFF2-40B4-BE49-F238E27FC236}">
                <a16:creationId xmlns:a16="http://schemas.microsoft.com/office/drawing/2014/main" id="{3C6C216E-D5C9-91E1-B594-06E92431C220}"/>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Slide Number Placeholder 8">
            <a:extLst>
              <a:ext uri="{FF2B5EF4-FFF2-40B4-BE49-F238E27FC236}">
                <a16:creationId xmlns:a16="http://schemas.microsoft.com/office/drawing/2014/main" id="{19120107-C635-8B6C-69B9-EE220874485A}"/>
              </a:ext>
            </a:extLst>
          </p:cNvPr>
          <p:cNvSpPr>
            <a:spLocks noGrp="1" noChangeArrowheads="1"/>
          </p:cNvSpPr>
          <p:nvPr>
            <p:ph type="sldNum" sz="quarter" idx="12"/>
          </p:nvPr>
        </p:nvSpPr>
        <p:spPr/>
        <p:txBody>
          <a:bodyPr/>
          <a:lstStyle>
            <a:lvl1pPr>
              <a:defRPr/>
            </a:lvl1pPr>
          </a:lstStyle>
          <a:p>
            <a:fld id="{A551201F-A051-48C4-9ED2-2BF9E582EBAE}" type="slidenum">
              <a:rPr lang="zh-CN" altLang="en-US"/>
              <a:pPr/>
              <a:t>‹#›</a:t>
            </a:fld>
            <a:endParaRPr lang="en-US" altLang="zh-CN"/>
          </a:p>
        </p:txBody>
      </p:sp>
    </p:spTree>
    <p:extLst>
      <p:ext uri="{BB962C8B-B14F-4D97-AF65-F5344CB8AC3E}">
        <p14:creationId xmlns:p14="http://schemas.microsoft.com/office/powerpoint/2010/main" val="2416599253"/>
      </p:ext>
    </p:extLst>
  </p:cSld>
  <p:clrMapOvr>
    <a:masterClrMapping/>
  </p:clrMapOvr>
  <p:transition>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1E7415B6-4C74-5A07-9E03-EC393CA45890}"/>
              </a:ext>
            </a:extLst>
          </p:cNvPr>
          <p:cNvSpPr>
            <a:spLocks noGrp="1" noChangeArrowheads="1"/>
          </p:cNvSpPr>
          <p:nvPr>
            <p:ph type="dt" sz="half" idx="10"/>
          </p:nvPr>
        </p:nvSpPr>
        <p:spPr/>
        <p:txBody>
          <a:bodyPr/>
          <a:lstStyle>
            <a:lvl1pPr>
              <a:defRPr/>
            </a:lvl1pPr>
          </a:lstStyle>
          <a:p>
            <a:pPr>
              <a:defRPr/>
            </a:pPr>
            <a:fld id="{E4666DBD-94B2-4098-91CD-99ED2232E82E}" type="datetime1">
              <a:rPr lang="zh-CN" altLang="en-US"/>
              <a:pPr>
                <a:defRPr/>
              </a:pPr>
              <a:t>2025/8/5</a:t>
            </a:fld>
            <a:endParaRPr lang="en-US" dirty="0"/>
          </a:p>
        </p:txBody>
      </p:sp>
      <p:sp>
        <p:nvSpPr>
          <p:cNvPr id="3" name="Rectangle 7">
            <a:extLst>
              <a:ext uri="{FF2B5EF4-FFF2-40B4-BE49-F238E27FC236}">
                <a16:creationId xmlns:a16="http://schemas.microsoft.com/office/drawing/2014/main" id="{65BA3088-B2C2-F875-D9CA-CC626141B717}"/>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4" name="Rectangle 8">
            <a:extLst>
              <a:ext uri="{FF2B5EF4-FFF2-40B4-BE49-F238E27FC236}">
                <a16:creationId xmlns:a16="http://schemas.microsoft.com/office/drawing/2014/main" id="{9F65B7D2-8865-3A4B-A0CD-6067FD4A2A5E}"/>
              </a:ext>
            </a:extLst>
          </p:cNvPr>
          <p:cNvSpPr>
            <a:spLocks noGrp="1" noChangeArrowheads="1"/>
          </p:cNvSpPr>
          <p:nvPr>
            <p:ph type="sldNum" sz="quarter" idx="12"/>
          </p:nvPr>
        </p:nvSpPr>
        <p:spPr/>
        <p:txBody>
          <a:bodyPr/>
          <a:lstStyle>
            <a:lvl1pPr>
              <a:defRPr/>
            </a:lvl1pPr>
          </a:lstStyle>
          <a:p>
            <a:fld id="{E188D7B6-7063-4A07-B204-C9E89D750BE3}" type="slidenum">
              <a:rPr lang="zh-CN" altLang="en-US"/>
              <a:pPr/>
              <a:t>‹#›</a:t>
            </a:fld>
            <a:endParaRPr lang="en-US" altLang="zh-CN"/>
          </a:p>
        </p:txBody>
      </p:sp>
    </p:spTree>
    <p:extLst>
      <p:ext uri="{BB962C8B-B14F-4D97-AF65-F5344CB8AC3E}">
        <p14:creationId xmlns:p14="http://schemas.microsoft.com/office/powerpoint/2010/main" val="3773526605"/>
      </p:ext>
    </p:extLst>
  </p:cSld>
  <p:clrMapOvr>
    <a:masterClrMapping/>
  </p:clrMapOvr>
  <p:transition>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A9A4FE-DD92-EDEC-1762-0CCB5B5F70C1}"/>
              </a:ext>
            </a:extLst>
          </p:cNvPr>
          <p:cNvSpPr>
            <a:spLocks noChangeArrowheads="1"/>
          </p:cNvSpPr>
          <p:nvPr/>
        </p:nvSpPr>
        <p:spPr bwMode="auto">
          <a:xfrm>
            <a:off x="0" y="1052514"/>
            <a:ext cx="4944533" cy="73025"/>
          </a:xfrm>
          <a:prstGeom prst="rect">
            <a:avLst/>
          </a:prstGeom>
          <a:solidFill>
            <a:schemeClr val="accent2"/>
          </a:solidFill>
          <a:ln w="9525">
            <a:solidFill>
              <a:schemeClr val="accent2"/>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800"/>
          </a:p>
        </p:txBody>
      </p:sp>
      <p:sp>
        <p:nvSpPr>
          <p:cNvPr id="3" name="Line 9">
            <a:extLst>
              <a:ext uri="{FF2B5EF4-FFF2-40B4-BE49-F238E27FC236}">
                <a16:creationId xmlns:a16="http://schemas.microsoft.com/office/drawing/2014/main" id="{08B5E09B-9944-3C0F-5575-E7966F2BDA1A}"/>
              </a:ext>
            </a:extLst>
          </p:cNvPr>
          <p:cNvSpPr>
            <a:spLocks noChangeShapeType="1"/>
          </p:cNvSpPr>
          <p:nvPr/>
        </p:nvSpPr>
        <p:spPr bwMode="auto">
          <a:xfrm>
            <a:off x="0" y="1052513"/>
            <a:ext cx="8923867" cy="4762"/>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en-TZ" sz="1800"/>
          </a:p>
        </p:txBody>
      </p:sp>
      <p:sp>
        <p:nvSpPr>
          <p:cNvPr id="4" name="Rectangle 8">
            <a:extLst>
              <a:ext uri="{FF2B5EF4-FFF2-40B4-BE49-F238E27FC236}">
                <a16:creationId xmlns:a16="http://schemas.microsoft.com/office/drawing/2014/main" id="{5592CA7E-0FE5-2181-0B08-8D394446F447}"/>
              </a:ext>
            </a:extLst>
          </p:cNvPr>
          <p:cNvSpPr>
            <a:spLocks noChangeArrowheads="1"/>
          </p:cNvSpPr>
          <p:nvPr userDrawn="1"/>
        </p:nvSpPr>
        <p:spPr bwMode="auto">
          <a:xfrm>
            <a:off x="0" y="1052514"/>
            <a:ext cx="4944533" cy="73025"/>
          </a:xfrm>
          <a:prstGeom prst="rect">
            <a:avLst/>
          </a:prstGeom>
          <a:solidFill>
            <a:schemeClr val="accent2"/>
          </a:solidFill>
          <a:ln w="9525">
            <a:solidFill>
              <a:schemeClr val="accent2"/>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800"/>
          </a:p>
        </p:txBody>
      </p:sp>
      <p:sp>
        <p:nvSpPr>
          <p:cNvPr id="5" name="Line 9">
            <a:extLst>
              <a:ext uri="{FF2B5EF4-FFF2-40B4-BE49-F238E27FC236}">
                <a16:creationId xmlns:a16="http://schemas.microsoft.com/office/drawing/2014/main" id="{C4115CBF-B87A-C152-EB22-84657FBFA8EF}"/>
              </a:ext>
            </a:extLst>
          </p:cNvPr>
          <p:cNvSpPr>
            <a:spLocks noChangeShapeType="1"/>
          </p:cNvSpPr>
          <p:nvPr userDrawn="1"/>
        </p:nvSpPr>
        <p:spPr bwMode="auto">
          <a:xfrm>
            <a:off x="0" y="1052513"/>
            <a:ext cx="8923867" cy="4762"/>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en-TZ" sz="1800"/>
          </a:p>
        </p:txBody>
      </p:sp>
      <p:pic>
        <p:nvPicPr>
          <p:cNvPr id="6" name="图片 9">
            <a:extLst>
              <a:ext uri="{FF2B5EF4-FFF2-40B4-BE49-F238E27FC236}">
                <a16:creationId xmlns:a16="http://schemas.microsoft.com/office/drawing/2014/main" id="{2C127065-36AE-EC90-974A-74CC1D49B2D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39500" y="101601"/>
            <a:ext cx="823384"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6">
            <a:extLst>
              <a:ext uri="{FF2B5EF4-FFF2-40B4-BE49-F238E27FC236}">
                <a16:creationId xmlns:a16="http://schemas.microsoft.com/office/drawing/2014/main" id="{A332633A-FD42-6B4C-C39F-06C0E677D1B7}"/>
              </a:ext>
            </a:extLst>
          </p:cNvPr>
          <p:cNvSpPr>
            <a:spLocks noGrp="1" noChangeArrowheads="1"/>
          </p:cNvSpPr>
          <p:nvPr>
            <p:ph type="dt" sz="half" idx="10"/>
          </p:nvPr>
        </p:nvSpPr>
        <p:spPr/>
        <p:txBody>
          <a:bodyPr/>
          <a:lstStyle>
            <a:lvl1pPr>
              <a:defRPr/>
            </a:lvl1pPr>
          </a:lstStyle>
          <a:p>
            <a:pPr>
              <a:defRPr/>
            </a:pPr>
            <a:fld id="{256B897F-3A6D-4C25-9EF2-C4BE73D2D099}" type="datetime1">
              <a:rPr lang="zh-CN" altLang="en-US"/>
              <a:pPr>
                <a:defRPr/>
              </a:pPr>
              <a:t>2025/8/5</a:t>
            </a:fld>
            <a:endParaRPr lang="en-US" dirty="0"/>
          </a:p>
        </p:txBody>
      </p:sp>
      <p:sp>
        <p:nvSpPr>
          <p:cNvPr id="8" name="Footer Placeholder 7">
            <a:extLst>
              <a:ext uri="{FF2B5EF4-FFF2-40B4-BE49-F238E27FC236}">
                <a16:creationId xmlns:a16="http://schemas.microsoft.com/office/drawing/2014/main" id="{19641D6B-A9D8-D94D-0B5E-69B790792E23}"/>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Slide Number Placeholder 8">
            <a:extLst>
              <a:ext uri="{FF2B5EF4-FFF2-40B4-BE49-F238E27FC236}">
                <a16:creationId xmlns:a16="http://schemas.microsoft.com/office/drawing/2014/main" id="{03187DBD-74AF-8EA2-12FC-FD291BF20ECD}"/>
              </a:ext>
            </a:extLst>
          </p:cNvPr>
          <p:cNvSpPr>
            <a:spLocks noGrp="1" noChangeArrowheads="1"/>
          </p:cNvSpPr>
          <p:nvPr>
            <p:ph type="sldNum" sz="quarter" idx="12"/>
          </p:nvPr>
        </p:nvSpPr>
        <p:spPr>
          <a:xfrm>
            <a:off x="11567584" y="6597650"/>
            <a:ext cx="624416" cy="260350"/>
          </a:xfrm>
        </p:spPr>
        <p:txBody>
          <a:bodyPr/>
          <a:lstStyle>
            <a:lvl1pPr>
              <a:defRPr/>
            </a:lvl1pPr>
          </a:lstStyle>
          <a:p>
            <a:fld id="{84EEFEB0-B9AF-496A-8426-23F1FB98F188}" type="slidenum">
              <a:rPr lang="zh-CN" altLang="en-US"/>
              <a:pPr/>
              <a:t>‹#›</a:t>
            </a:fld>
            <a:endParaRPr lang="en-US" altLang="zh-CN"/>
          </a:p>
        </p:txBody>
      </p:sp>
    </p:spTree>
    <p:extLst>
      <p:ext uri="{BB962C8B-B14F-4D97-AF65-F5344CB8AC3E}">
        <p14:creationId xmlns:p14="http://schemas.microsoft.com/office/powerpoint/2010/main" val="3522516433"/>
      </p:ext>
    </p:extLst>
  </p:cSld>
  <p:clrMapOvr>
    <a:masterClrMapping/>
  </p:clrMapOvr>
  <p:transition>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232B08-5383-0465-CF59-6215E4C99DD2}"/>
              </a:ext>
            </a:extLst>
          </p:cNvPr>
          <p:cNvSpPr>
            <a:spLocks noChangeArrowheads="1"/>
          </p:cNvSpPr>
          <p:nvPr/>
        </p:nvSpPr>
        <p:spPr bwMode="auto">
          <a:xfrm>
            <a:off x="0" y="1052514"/>
            <a:ext cx="4944533" cy="73025"/>
          </a:xfrm>
          <a:prstGeom prst="rect">
            <a:avLst/>
          </a:prstGeom>
          <a:solidFill>
            <a:schemeClr val="accent2"/>
          </a:solidFill>
          <a:ln w="9525">
            <a:solidFill>
              <a:schemeClr val="accent2"/>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800"/>
          </a:p>
        </p:txBody>
      </p:sp>
      <p:sp>
        <p:nvSpPr>
          <p:cNvPr id="3" name="Line 9">
            <a:extLst>
              <a:ext uri="{FF2B5EF4-FFF2-40B4-BE49-F238E27FC236}">
                <a16:creationId xmlns:a16="http://schemas.microsoft.com/office/drawing/2014/main" id="{BC85CC56-E5FB-767B-1152-471126DDAAB2}"/>
              </a:ext>
            </a:extLst>
          </p:cNvPr>
          <p:cNvSpPr>
            <a:spLocks noChangeShapeType="1"/>
          </p:cNvSpPr>
          <p:nvPr/>
        </p:nvSpPr>
        <p:spPr bwMode="auto">
          <a:xfrm>
            <a:off x="0" y="1052513"/>
            <a:ext cx="8923867" cy="4762"/>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en-TZ" sz="1800"/>
          </a:p>
        </p:txBody>
      </p:sp>
      <p:pic>
        <p:nvPicPr>
          <p:cNvPr id="4" name="Picture 7" descr="bbs">
            <a:extLst>
              <a:ext uri="{FF2B5EF4-FFF2-40B4-BE49-F238E27FC236}">
                <a16:creationId xmlns:a16="http://schemas.microsoft.com/office/drawing/2014/main" id="{815FA681-4676-4404-0178-84A32E64027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83384" y="31750"/>
            <a:ext cx="55033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a:extLst>
              <a:ext uri="{FF2B5EF4-FFF2-40B4-BE49-F238E27FC236}">
                <a16:creationId xmlns:a16="http://schemas.microsoft.com/office/drawing/2014/main" id="{DCEAEC69-878D-4E73-4976-DCDA7980E7A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320867" y="-3175"/>
            <a:ext cx="64346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a:extLst>
              <a:ext uri="{FF2B5EF4-FFF2-40B4-BE49-F238E27FC236}">
                <a16:creationId xmlns:a16="http://schemas.microsoft.com/office/drawing/2014/main" id="{FEDA7E25-37A6-E364-63E8-1F98E85F8403}"/>
              </a:ext>
            </a:extLst>
          </p:cNvPr>
          <p:cNvPicPr>
            <a:picLocks noChangeAspect="1"/>
          </p:cNvPicPr>
          <p:nvPr userDrawn="1"/>
        </p:nvPicPr>
        <p:blipFill>
          <a:blip r:embed="rId4">
            <a:extLst>
              <a:ext uri="{28A0092B-C50C-407E-A947-70E740481C1C}">
                <a14:useLocalDpi xmlns:a14="http://schemas.microsoft.com/office/drawing/2010/main" val="0"/>
              </a:ext>
            </a:extLst>
          </a:blip>
          <a:srcRect l="9592" t="8607" r="8736" b="9779"/>
          <a:stretch>
            <a:fillRect/>
          </a:stretch>
        </p:blipFill>
        <p:spPr bwMode="auto">
          <a:xfrm>
            <a:off x="11533717" y="0"/>
            <a:ext cx="635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1112698"/>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C0833-1659-07E2-8A99-F9C88F92943C}"/>
              </a:ext>
            </a:extLst>
          </p:cNvPr>
          <p:cNvSpPr>
            <a:spLocks noGrp="1"/>
          </p:cNvSpPr>
          <p:nvPr>
            <p:ph type="title"/>
          </p:nvPr>
        </p:nvSpPr>
        <p:spPr/>
        <p:txBody>
          <a:bodyPr/>
          <a:lstStyle/>
          <a:p>
            <a:r>
              <a:rPr lang="en-US"/>
              <a:t>Click to edit Master title style</a:t>
            </a:r>
            <a:endParaRPr lang="en-TZ"/>
          </a:p>
        </p:txBody>
      </p:sp>
      <p:sp>
        <p:nvSpPr>
          <p:cNvPr id="3" name="Content Placeholder 2">
            <a:extLst>
              <a:ext uri="{FF2B5EF4-FFF2-40B4-BE49-F238E27FC236}">
                <a16:creationId xmlns:a16="http://schemas.microsoft.com/office/drawing/2014/main" id="{7A6E52DC-04C3-DA35-7DF7-F244CF0AA4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Z"/>
          </a:p>
        </p:txBody>
      </p:sp>
      <p:sp>
        <p:nvSpPr>
          <p:cNvPr id="4" name="Date Placeholder 3">
            <a:extLst>
              <a:ext uri="{FF2B5EF4-FFF2-40B4-BE49-F238E27FC236}">
                <a16:creationId xmlns:a16="http://schemas.microsoft.com/office/drawing/2014/main" id="{57C56CF9-7320-910C-72C6-4FFEF86AD858}"/>
              </a:ext>
            </a:extLst>
          </p:cNvPr>
          <p:cNvSpPr>
            <a:spLocks noGrp="1"/>
          </p:cNvSpPr>
          <p:nvPr>
            <p:ph type="dt" sz="half" idx="10"/>
          </p:nvPr>
        </p:nvSpPr>
        <p:spPr/>
        <p:txBody>
          <a:bodyPr/>
          <a:lstStyle/>
          <a:p>
            <a:fld id="{75965CFF-3983-4C26-A7AF-956DB5F4D763}" type="datetimeFigureOut">
              <a:rPr lang="en-TZ" smtClean="0"/>
              <a:t>05/08/2025</a:t>
            </a:fld>
            <a:endParaRPr lang="en-TZ"/>
          </a:p>
        </p:txBody>
      </p:sp>
      <p:sp>
        <p:nvSpPr>
          <p:cNvPr id="5" name="Footer Placeholder 4">
            <a:extLst>
              <a:ext uri="{FF2B5EF4-FFF2-40B4-BE49-F238E27FC236}">
                <a16:creationId xmlns:a16="http://schemas.microsoft.com/office/drawing/2014/main" id="{4F3498E0-7C26-B512-5CDC-721731EEC04E}"/>
              </a:ext>
            </a:extLst>
          </p:cNvPr>
          <p:cNvSpPr>
            <a:spLocks noGrp="1"/>
          </p:cNvSpPr>
          <p:nvPr>
            <p:ph type="ftr" sz="quarter" idx="11"/>
          </p:nvPr>
        </p:nvSpPr>
        <p:spPr/>
        <p:txBody>
          <a:bodyPr/>
          <a:lstStyle/>
          <a:p>
            <a:endParaRPr lang="en-TZ"/>
          </a:p>
        </p:txBody>
      </p:sp>
      <p:sp>
        <p:nvSpPr>
          <p:cNvPr id="6" name="Slide Number Placeholder 5">
            <a:extLst>
              <a:ext uri="{FF2B5EF4-FFF2-40B4-BE49-F238E27FC236}">
                <a16:creationId xmlns:a16="http://schemas.microsoft.com/office/drawing/2014/main" id="{C6928E95-5D34-A603-2624-A59BCD1CFFF4}"/>
              </a:ext>
            </a:extLst>
          </p:cNvPr>
          <p:cNvSpPr>
            <a:spLocks noGrp="1"/>
          </p:cNvSpPr>
          <p:nvPr>
            <p:ph type="sldNum" sz="quarter" idx="12"/>
          </p:nvPr>
        </p:nvSpPr>
        <p:spPr/>
        <p:txBody>
          <a:bodyPr/>
          <a:lstStyle/>
          <a:p>
            <a:fld id="{0300D8AE-BC56-454C-B408-56AF4165616A}" type="slidenum">
              <a:rPr lang="en-TZ" smtClean="0"/>
              <a:t>‹#›</a:t>
            </a:fld>
            <a:endParaRPr lang="en-TZ"/>
          </a:p>
        </p:txBody>
      </p:sp>
    </p:spTree>
    <p:extLst>
      <p:ext uri="{BB962C8B-B14F-4D97-AF65-F5344CB8AC3E}">
        <p14:creationId xmlns:p14="http://schemas.microsoft.com/office/powerpoint/2010/main" val="3904540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9DEB340E-ECB7-5D91-936B-3679F3E85A67}"/>
              </a:ext>
            </a:extLst>
          </p:cNvPr>
          <p:cNvSpPr>
            <a:spLocks noGrp="1" noChangeArrowheads="1"/>
          </p:cNvSpPr>
          <p:nvPr>
            <p:ph type="dt" sz="half" idx="10"/>
          </p:nvPr>
        </p:nvSpPr>
        <p:spPr/>
        <p:txBody>
          <a:bodyPr/>
          <a:lstStyle>
            <a:lvl1pPr>
              <a:defRPr/>
            </a:lvl1pPr>
          </a:lstStyle>
          <a:p>
            <a:pPr>
              <a:defRPr/>
            </a:pPr>
            <a:fld id="{13D3D158-A418-497C-A5D7-A96D7A79CB2F}" type="datetime1">
              <a:rPr lang="zh-CN" altLang="en-US"/>
              <a:pPr>
                <a:defRPr/>
              </a:pPr>
              <a:t>2025/8/5</a:t>
            </a:fld>
            <a:endParaRPr lang="en-US" dirty="0"/>
          </a:p>
        </p:txBody>
      </p:sp>
      <p:sp>
        <p:nvSpPr>
          <p:cNvPr id="6" name="Rectangle 7">
            <a:extLst>
              <a:ext uri="{FF2B5EF4-FFF2-40B4-BE49-F238E27FC236}">
                <a16:creationId xmlns:a16="http://schemas.microsoft.com/office/drawing/2014/main" id="{96201C1E-D8BB-F04F-BB12-8FFA59658604}"/>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A13C0F0C-F657-C583-E961-C3481B5DEB48}"/>
              </a:ext>
            </a:extLst>
          </p:cNvPr>
          <p:cNvSpPr>
            <a:spLocks noGrp="1" noChangeArrowheads="1"/>
          </p:cNvSpPr>
          <p:nvPr>
            <p:ph type="sldNum" sz="quarter" idx="12"/>
          </p:nvPr>
        </p:nvSpPr>
        <p:spPr/>
        <p:txBody>
          <a:bodyPr/>
          <a:lstStyle>
            <a:lvl1pPr>
              <a:defRPr/>
            </a:lvl1pPr>
          </a:lstStyle>
          <a:p>
            <a:fld id="{05B0A9AA-E181-4A02-B58E-6E5D661623E3}" type="slidenum">
              <a:rPr lang="zh-CN" altLang="en-US"/>
              <a:pPr/>
              <a:t>‹#›</a:t>
            </a:fld>
            <a:endParaRPr lang="en-US" altLang="zh-CN"/>
          </a:p>
        </p:txBody>
      </p:sp>
    </p:spTree>
    <p:extLst>
      <p:ext uri="{BB962C8B-B14F-4D97-AF65-F5344CB8AC3E}">
        <p14:creationId xmlns:p14="http://schemas.microsoft.com/office/powerpoint/2010/main" val="3744539132"/>
      </p:ext>
    </p:extLst>
  </p:cSld>
  <p:clrMapOvr>
    <a:masterClrMapping/>
  </p:clrMapOvr>
  <p:transition>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97DFC228-3AC4-B0BC-961E-3E10A3E37F01}"/>
              </a:ext>
            </a:extLst>
          </p:cNvPr>
          <p:cNvSpPr>
            <a:spLocks noGrp="1" noChangeArrowheads="1"/>
          </p:cNvSpPr>
          <p:nvPr>
            <p:ph type="dt" sz="half" idx="10"/>
          </p:nvPr>
        </p:nvSpPr>
        <p:spPr/>
        <p:txBody>
          <a:bodyPr/>
          <a:lstStyle>
            <a:lvl1pPr>
              <a:defRPr/>
            </a:lvl1pPr>
          </a:lstStyle>
          <a:p>
            <a:pPr>
              <a:defRPr/>
            </a:pPr>
            <a:fld id="{A009F9E9-AC76-4676-A061-331043923552}" type="datetime1">
              <a:rPr lang="zh-CN" altLang="en-US"/>
              <a:pPr>
                <a:defRPr/>
              </a:pPr>
              <a:t>2025/8/5</a:t>
            </a:fld>
            <a:endParaRPr lang="en-US" dirty="0"/>
          </a:p>
        </p:txBody>
      </p:sp>
      <p:sp>
        <p:nvSpPr>
          <p:cNvPr id="5" name="Rectangle 7">
            <a:extLst>
              <a:ext uri="{FF2B5EF4-FFF2-40B4-BE49-F238E27FC236}">
                <a16:creationId xmlns:a16="http://schemas.microsoft.com/office/drawing/2014/main" id="{0ECE5E8F-D51E-CFBA-E52D-9FC73FEC8845}"/>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DCAA22D7-8D68-6F72-6F07-03B0EEDA239E}"/>
              </a:ext>
            </a:extLst>
          </p:cNvPr>
          <p:cNvSpPr>
            <a:spLocks noGrp="1" noChangeArrowheads="1"/>
          </p:cNvSpPr>
          <p:nvPr>
            <p:ph type="sldNum" sz="quarter" idx="12"/>
          </p:nvPr>
        </p:nvSpPr>
        <p:spPr/>
        <p:txBody>
          <a:bodyPr/>
          <a:lstStyle>
            <a:lvl1pPr>
              <a:defRPr/>
            </a:lvl1pPr>
          </a:lstStyle>
          <a:p>
            <a:fld id="{442E4FD6-B195-4CB7-923C-39C89E52DE08}" type="slidenum">
              <a:rPr lang="zh-CN" altLang="en-US"/>
              <a:pPr/>
              <a:t>‹#›</a:t>
            </a:fld>
            <a:endParaRPr lang="en-US" altLang="zh-CN"/>
          </a:p>
        </p:txBody>
      </p:sp>
    </p:spTree>
    <p:extLst>
      <p:ext uri="{BB962C8B-B14F-4D97-AF65-F5344CB8AC3E}">
        <p14:creationId xmlns:p14="http://schemas.microsoft.com/office/powerpoint/2010/main" val="1758299957"/>
      </p:ext>
    </p:extLst>
  </p:cSld>
  <p:clrMapOvr>
    <a:masterClrMapping/>
  </p:clrMapOvr>
  <p:transition>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64600" y="381000"/>
            <a:ext cx="2717800" cy="5638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11200" y="381000"/>
            <a:ext cx="7950200" cy="5638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388F6335-AE6E-FC08-BCFB-E9002804407E}"/>
              </a:ext>
            </a:extLst>
          </p:cNvPr>
          <p:cNvSpPr>
            <a:spLocks noGrp="1" noChangeArrowheads="1"/>
          </p:cNvSpPr>
          <p:nvPr>
            <p:ph type="dt" sz="half" idx="10"/>
          </p:nvPr>
        </p:nvSpPr>
        <p:spPr/>
        <p:txBody>
          <a:bodyPr/>
          <a:lstStyle>
            <a:lvl1pPr>
              <a:defRPr/>
            </a:lvl1pPr>
          </a:lstStyle>
          <a:p>
            <a:pPr>
              <a:defRPr/>
            </a:pPr>
            <a:fld id="{47E79F1A-EF04-4F7C-B435-60BE6E7F7843}" type="datetime1">
              <a:rPr lang="zh-CN" altLang="en-US"/>
              <a:pPr>
                <a:defRPr/>
              </a:pPr>
              <a:t>2025/8/5</a:t>
            </a:fld>
            <a:endParaRPr lang="en-US" dirty="0"/>
          </a:p>
        </p:txBody>
      </p:sp>
      <p:sp>
        <p:nvSpPr>
          <p:cNvPr id="5" name="Rectangle 7">
            <a:extLst>
              <a:ext uri="{FF2B5EF4-FFF2-40B4-BE49-F238E27FC236}">
                <a16:creationId xmlns:a16="http://schemas.microsoft.com/office/drawing/2014/main" id="{32115BC8-2087-18DA-9677-8B5F493C905E}"/>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249D2641-23F0-5406-1422-F536246B467D}"/>
              </a:ext>
            </a:extLst>
          </p:cNvPr>
          <p:cNvSpPr>
            <a:spLocks noGrp="1" noChangeArrowheads="1"/>
          </p:cNvSpPr>
          <p:nvPr>
            <p:ph type="sldNum" sz="quarter" idx="12"/>
          </p:nvPr>
        </p:nvSpPr>
        <p:spPr/>
        <p:txBody>
          <a:bodyPr/>
          <a:lstStyle>
            <a:lvl1pPr>
              <a:defRPr/>
            </a:lvl1pPr>
          </a:lstStyle>
          <a:p>
            <a:fld id="{CB1C8762-8084-41DF-BF97-41E40184D540}" type="slidenum">
              <a:rPr lang="zh-CN" altLang="en-US"/>
              <a:pPr/>
              <a:t>‹#›</a:t>
            </a:fld>
            <a:endParaRPr lang="en-US" altLang="zh-CN"/>
          </a:p>
        </p:txBody>
      </p:sp>
    </p:spTree>
    <p:extLst>
      <p:ext uri="{BB962C8B-B14F-4D97-AF65-F5344CB8AC3E}">
        <p14:creationId xmlns:p14="http://schemas.microsoft.com/office/powerpoint/2010/main" val="3403782003"/>
      </p:ext>
    </p:extLst>
  </p:cSld>
  <p:clrMapOvr>
    <a:masterClrMapping/>
  </p:clrMapOvr>
  <p:transition>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1_仅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p>
            <a:r>
              <a:rPr lang="zh-CN" altLang="en-US"/>
              <a:t>单击此处编辑母版标题样式</a:t>
            </a:r>
            <a:endParaRPr lang="en-US"/>
          </a:p>
        </p:txBody>
      </p:sp>
      <p:sp>
        <p:nvSpPr>
          <p:cNvPr id="2" name="日期占位符 2">
            <a:extLst>
              <a:ext uri="{FF2B5EF4-FFF2-40B4-BE49-F238E27FC236}">
                <a16:creationId xmlns:a16="http://schemas.microsoft.com/office/drawing/2014/main" id="{907B04D9-23C0-4FE2-B73B-F6B7952746DF}"/>
              </a:ext>
            </a:extLst>
          </p:cNvPr>
          <p:cNvSpPr>
            <a:spLocks noGrp="1"/>
          </p:cNvSpPr>
          <p:nvPr>
            <p:ph type="dt" sz="half" idx="10"/>
          </p:nvPr>
        </p:nvSpPr>
        <p:spPr/>
        <p:txBody>
          <a:bodyPr/>
          <a:lstStyle>
            <a:lvl1pPr>
              <a:defRPr/>
            </a:lvl1pPr>
            <a:extLst/>
          </a:lstStyle>
          <a:p>
            <a:pPr>
              <a:defRPr/>
            </a:pPr>
            <a:endParaRPr lang="en-US" altLang="zh-CN"/>
          </a:p>
        </p:txBody>
      </p:sp>
      <p:sp>
        <p:nvSpPr>
          <p:cNvPr id="3" name="页脚占位符 3">
            <a:extLst>
              <a:ext uri="{FF2B5EF4-FFF2-40B4-BE49-F238E27FC236}">
                <a16:creationId xmlns:a16="http://schemas.microsoft.com/office/drawing/2014/main" id="{ECA91BBB-594B-A657-D0D4-39894D7D12D5}"/>
              </a:ext>
            </a:extLst>
          </p:cNvPr>
          <p:cNvSpPr>
            <a:spLocks noGrp="1"/>
          </p:cNvSpPr>
          <p:nvPr>
            <p:ph type="ftr" sz="quarter" idx="11"/>
          </p:nvPr>
        </p:nvSpPr>
        <p:spPr/>
        <p:txBody>
          <a:bodyPr/>
          <a:lstStyle>
            <a:lvl1pPr>
              <a:defRPr/>
            </a:lvl1pPr>
            <a:extLst/>
          </a:lstStyle>
          <a:p>
            <a:pPr>
              <a:defRPr/>
            </a:pPr>
            <a:endParaRPr lang="en-US" altLang="zh-CN"/>
          </a:p>
        </p:txBody>
      </p:sp>
      <p:sp>
        <p:nvSpPr>
          <p:cNvPr id="4" name="灯片编号占位符 4">
            <a:extLst>
              <a:ext uri="{FF2B5EF4-FFF2-40B4-BE49-F238E27FC236}">
                <a16:creationId xmlns:a16="http://schemas.microsoft.com/office/drawing/2014/main" id="{85A03E3D-6B74-B7E0-AE21-502964B6C63A}"/>
              </a:ext>
            </a:extLst>
          </p:cNvPr>
          <p:cNvSpPr>
            <a:spLocks noGrp="1"/>
          </p:cNvSpPr>
          <p:nvPr>
            <p:ph type="sldNum" sz="quarter" idx="12"/>
          </p:nvPr>
        </p:nvSpPr>
        <p:spPr/>
        <p:txBody>
          <a:bodyPr/>
          <a:lstStyle>
            <a:lvl1pPr>
              <a:defRPr/>
            </a:lvl1pPr>
          </a:lstStyle>
          <a:p>
            <a:fld id="{972CC616-8B31-4B5C-A2F2-A4430A688B9B}" type="slidenum">
              <a:rPr lang="en-US" altLang="zh-CN"/>
              <a:pPr/>
              <a:t>‹#›</a:t>
            </a:fld>
            <a:endParaRPr lang="en-US" altLang="zh-CN"/>
          </a:p>
        </p:txBody>
      </p:sp>
    </p:spTree>
    <p:extLst>
      <p:ext uri="{BB962C8B-B14F-4D97-AF65-F5344CB8AC3E}">
        <p14:creationId xmlns:p14="http://schemas.microsoft.com/office/powerpoint/2010/main" val="3761826501"/>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AB2B-2FDE-664A-C609-73B29E2815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Z"/>
          </a:p>
        </p:txBody>
      </p:sp>
      <p:sp>
        <p:nvSpPr>
          <p:cNvPr id="3" name="Text Placeholder 2">
            <a:extLst>
              <a:ext uri="{FF2B5EF4-FFF2-40B4-BE49-F238E27FC236}">
                <a16:creationId xmlns:a16="http://schemas.microsoft.com/office/drawing/2014/main" id="{3DA9A4BD-3F2C-1B2C-75C3-1FBE600B0A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8D58C9-E2B3-1178-2BEA-5E5D4A3F5929}"/>
              </a:ext>
            </a:extLst>
          </p:cNvPr>
          <p:cNvSpPr>
            <a:spLocks noGrp="1"/>
          </p:cNvSpPr>
          <p:nvPr>
            <p:ph type="dt" sz="half" idx="10"/>
          </p:nvPr>
        </p:nvSpPr>
        <p:spPr/>
        <p:txBody>
          <a:bodyPr/>
          <a:lstStyle/>
          <a:p>
            <a:fld id="{75965CFF-3983-4C26-A7AF-956DB5F4D763}" type="datetimeFigureOut">
              <a:rPr lang="en-TZ" smtClean="0"/>
              <a:t>05/08/2025</a:t>
            </a:fld>
            <a:endParaRPr lang="en-TZ"/>
          </a:p>
        </p:txBody>
      </p:sp>
      <p:sp>
        <p:nvSpPr>
          <p:cNvPr id="5" name="Footer Placeholder 4">
            <a:extLst>
              <a:ext uri="{FF2B5EF4-FFF2-40B4-BE49-F238E27FC236}">
                <a16:creationId xmlns:a16="http://schemas.microsoft.com/office/drawing/2014/main" id="{0267C305-53A0-C772-D695-88058A8F1673}"/>
              </a:ext>
            </a:extLst>
          </p:cNvPr>
          <p:cNvSpPr>
            <a:spLocks noGrp="1"/>
          </p:cNvSpPr>
          <p:nvPr>
            <p:ph type="ftr" sz="quarter" idx="11"/>
          </p:nvPr>
        </p:nvSpPr>
        <p:spPr/>
        <p:txBody>
          <a:bodyPr/>
          <a:lstStyle/>
          <a:p>
            <a:endParaRPr lang="en-TZ"/>
          </a:p>
        </p:txBody>
      </p:sp>
      <p:sp>
        <p:nvSpPr>
          <p:cNvPr id="6" name="Slide Number Placeholder 5">
            <a:extLst>
              <a:ext uri="{FF2B5EF4-FFF2-40B4-BE49-F238E27FC236}">
                <a16:creationId xmlns:a16="http://schemas.microsoft.com/office/drawing/2014/main" id="{7BF3EF0B-CDCF-CED3-2F04-A5BC4FCE10CC}"/>
              </a:ext>
            </a:extLst>
          </p:cNvPr>
          <p:cNvSpPr>
            <a:spLocks noGrp="1"/>
          </p:cNvSpPr>
          <p:nvPr>
            <p:ph type="sldNum" sz="quarter" idx="12"/>
          </p:nvPr>
        </p:nvSpPr>
        <p:spPr/>
        <p:txBody>
          <a:bodyPr/>
          <a:lstStyle/>
          <a:p>
            <a:fld id="{0300D8AE-BC56-454C-B408-56AF4165616A}" type="slidenum">
              <a:rPr lang="en-TZ" smtClean="0"/>
              <a:t>‹#›</a:t>
            </a:fld>
            <a:endParaRPr lang="en-TZ"/>
          </a:p>
        </p:txBody>
      </p:sp>
    </p:spTree>
    <p:extLst>
      <p:ext uri="{BB962C8B-B14F-4D97-AF65-F5344CB8AC3E}">
        <p14:creationId xmlns:p14="http://schemas.microsoft.com/office/powerpoint/2010/main" val="2734156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5AA8F-09B6-A9D0-4486-80AF2CD979B7}"/>
              </a:ext>
            </a:extLst>
          </p:cNvPr>
          <p:cNvSpPr>
            <a:spLocks noGrp="1"/>
          </p:cNvSpPr>
          <p:nvPr>
            <p:ph type="title"/>
          </p:nvPr>
        </p:nvSpPr>
        <p:spPr/>
        <p:txBody>
          <a:bodyPr/>
          <a:lstStyle/>
          <a:p>
            <a:r>
              <a:rPr lang="en-US"/>
              <a:t>Click to edit Master title style</a:t>
            </a:r>
            <a:endParaRPr lang="en-TZ"/>
          </a:p>
        </p:txBody>
      </p:sp>
      <p:sp>
        <p:nvSpPr>
          <p:cNvPr id="3" name="Content Placeholder 2">
            <a:extLst>
              <a:ext uri="{FF2B5EF4-FFF2-40B4-BE49-F238E27FC236}">
                <a16:creationId xmlns:a16="http://schemas.microsoft.com/office/drawing/2014/main" id="{2FFEA3DE-DF1F-0BDE-5D5E-AB0DE4DC49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Z"/>
          </a:p>
        </p:txBody>
      </p:sp>
      <p:sp>
        <p:nvSpPr>
          <p:cNvPr id="4" name="Content Placeholder 3">
            <a:extLst>
              <a:ext uri="{FF2B5EF4-FFF2-40B4-BE49-F238E27FC236}">
                <a16:creationId xmlns:a16="http://schemas.microsoft.com/office/drawing/2014/main" id="{4768DC4F-5746-EAAB-8F14-EE9B8F58CD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Z"/>
          </a:p>
        </p:txBody>
      </p:sp>
      <p:sp>
        <p:nvSpPr>
          <p:cNvPr id="5" name="Date Placeholder 4">
            <a:extLst>
              <a:ext uri="{FF2B5EF4-FFF2-40B4-BE49-F238E27FC236}">
                <a16:creationId xmlns:a16="http://schemas.microsoft.com/office/drawing/2014/main" id="{7501EC3C-4CBC-F53D-D114-C15525BDFF0C}"/>
              </a:ext>
            </a:extLst>
          </p:cNvPr>
          <p:cNvSpPr>
            <a:spLocks noGrp="1"/>
          </p:cNvSpPr>
          <p:nvPr>
            <p:ph type="dt" sz="half" idx="10"/>
          </p:nvPr>
        </p:nvSpPr>
        <p:spPr/>
        <p:txBody>
          <a:bodyPr/>
          <a:lstStyle/>
          <a:p>
            <a:fld id="{75965CFF-3983-4C26-A7AF-956DB5F4D763}" type="datetimeFigureOut">
              <a:rPr lang="en-TZ" smtClean="0"/>
              <a:t>05/08/2025</a:t>
            </a:fld>
            <a:endParaRPr lang="en-TZ"/>
          </a:p>
        </p:txBody>
      </p:sp>
      <p:sp>
        <p:nvSpPr>
          <p:cNvPr id="6" name="Footer Placeholder 5">
            <a:extLst>
              <a:ext uri="{FF2B5EF4-FFF2-40B4-BE49-F238E27FC236}">
                <a16:creationId xmlns:a16="http://schemas.microsoft.com/office/drawing/2014/main" id="{5252D772-ED51-07EF-D0D6-C521576921AC}"/>
              </a:ext>
            </a:extLst>
          </p:cNvPr>
          <p:cNvSpPr>
            <a:spLocks noGrp="1"/>
          </p:cNvSpPr>
          <p:nvPr>
            <p:ph type="ftr" sz="quarter" idx="11"/>
          </p:nvPr>
        </p:nvSpPr>
        <p:spPr/>
        <p:txBody>
          <a:bodyPr/>
          <a:lstStyle/>
          <a:p>
            <a:endParaRPr lang="en-TZ"/>
          </a:p>
        </p:txBody>
      </p:sp>
      <p:sp>
        <p:nvSpPr>
          <p:cNvPr id="7" name="Slide Number Placeholder 6">
            <a:extLst>
              <a:ext uri="{FF2B5EF4-FFF2-40B4-BE49-F238E27FC236}">
                <a16:creationId xmlns:a16="http://schemas.microsoft.com/office/drawing/2014/main" id="{8B4C1A49-8BDA-17A1-194B-A593D8F475C3}"/>
              </a:ext>
            </a:extLst>
          </p:cNvPr>
          <p:cNvSpPr>
            <a:spLocks noGrp="1"/>
          </p:cNvSpPr>
          <p:nvPr>
            <p:ph type="sldNum" sz="quarter" idx="12"/>
          </p:nvPr>
        </p:nvSpPr>
        <p:spPr/>
        <p:txBody>
          <a:bodyPr/>
          <a:lstStyle/>
          <a:p>
            <a:fld id="{0300D8AE-BC56-454C-B408-56AF4165616A}" type="slidenum">
              <a:rPr lang="en-TZ" smtClean="0"/>
              <a:t>‹#›</a:t>
            </a:fld>
            <a:endParaRPr lang="en-TZ"/>
          </a:p>
        </p:txBody>
      </p:sp>
    </p:spTree>
    <p:extLst>
      <p:ext uri="{BB962C8B-B14F-4D97-AF65-F5344CB8AC3E}">
        <p14:creationId xmlns:p14="http://schemas.microsoft.com/office/powerpoint/2010/main" val="299202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16A3A-94F4-1EB8-D428-4A1255D136DF}"/>
              </a:ext>
            </a:extLst>
          </p:cNvPr>
          <p:cNvSpPr>
            <a:spLocks noGrp="1"/>
          </p:cNvSpPr>
          <p:nvPr>
            <p:ph type="title"/>
          </p:nvPr>
        </p:nvSpPr>
        <p:spPr>
          <a:xfrm>
            <a:off x="839788" y="365125"/>
            <a:ext cx="10515600" cy="1325563"/>
          </a:xfrm>
        </p:spPr>
        <p:txBody>
          <a:bodyPr/>
          <a:lstStyle/>
          <a:p>
            <a:r>
              <a:rPr lang="en-US"/>
              <a:t>Click to edit Master title style</a:t>
            </a:r>
            <a:endParaRPr lang="en-TZ"/>
          </a:p>
        </p:txBody>
      </p:sp>
      <p:sp>
        <p:nvSpPr>
          <p:cNvPr id="3" name="Text Placeholder 2">
            <a:extLst>
              <a:ext uri="{FF2B5EF4-FFF2-40B4-BE49-F238E27FC236}">
                <a16:creationId xmlns:a16="http://schemas.microsoft.com/office/drawing/2014/main" id="{1886ABED-E819-AA0C-8038-55AFF5473E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0EE047-114B-224F-C448-68592E043F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Z"/>
          </a:p>
        </p:txBody>
      </p:sp>
      <p:sp>
        <p:nvSpPr>
          <p:cNvPr id="5" name="Text Placeholder 4">
            <a:extLst>
              <a:ext uri="{FF2B5EF4-FFF2-40B4-BE49-F238E27FC236}">
                <a16:creationId xmlns:a16="http://schemas.microsoft.com/office/drawing/2014/main" id="{2A588E56-39AD-34D5-F6DD-6AFF04E3CC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98729B-2905-B3C4-90F8-A9963472AB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Z"/>
          </a:p>
        </p:txBody>
      </p:sp>
      <p:sp>
        <p:nvSpPr>
          <p:cNvPr id="7" name="Date Placeholder 6">
            <a:extLst>
              <a:ext uri="{FF2B5EF4-FFF2-40B4-BE49-F238E27FC236}">
                <a16:creationId xmlns:a16="http://schemas.microsoft.com/office/drawing/2014/main" id="{B0CCB398-5667-F1C7-B842-F9E60044DCA3}"/>
              </a:ext>
            </a:extLst>
          </p:cNvPr>
          <p:cNvSpPr>
            <a:spLocks noGrp="1"/>
          </p:cNvSpPr>
          <p:nvPr>
            <p:ph type="dt" sz="half" idx="10"/>
          </p:nvPr>
        </p:nvSpPr>
        <p:spPr/>
        <p:txBody>
          <a:bodyPr/>
          <a:lstStyle/>
          <a:p>
            <a:fld id="{75965CFF-3983-4C26-A7AF-956DB5F4D763}" type="datetimeFigureOut">
              <a:rPr lang="en-TZ" smtClean="0"/>
              <a:t>05/08/2025</a:t>
            </a:fld>
            <a:endParaRPr lang="en-TZ"/>
          </a:p>
        </p:txBody>
      </p:sp>
      <p:sp>
        <p:nvSpPr>
          <p:cNvPr id="8" name="Footer Placeholder 7">
            <a:extLst>
              <a:ext uri="{FF2B5EF4-FFF2-40B4-BE49-F238E27FC236}">
                <a16:creationId xmlns:a16="http://schemas.microsoft.com/office/drawing/2014/main" id="{BD3CBEC2-C493-3047-4FBE-E385602A070B}"/>
              </a:ext>
            </a:extLst>
          </p:cNvPr>
          <p:cNvSpPr>
            <a:spLocks noGrp="1"/>
          </p:cNvSpPr>
          <p:nvPr>
            <p:ph type="ftr" sz="quarter" idx="11"/>
          </p:nvPr>
        </p:nvSpPr>
        <p:spPr/>
        <p:txBody>
          <a:bodyPr/>
          <a:lstStyle/>
          <a:p>
            <a:endParaRPr lang="en-TZ"/>
          </a:p>
        </p:txBody>
      </p:sp>
      <p:sp>
        <p:nvSpPr>
          <p:cNvPr id="9" name="Slide Number Placeholder 8">
            <a:extLst>
              <a:ext uri="{FF2B5EF4-FFF2-40B4-BE49-F238E27FC236}">
                <a16:creationId xmlns:a16="http://schemas.microsoft.com/office/drawing/2014/main" id="{9FB27439-D86A-84D6-7849-F7F0202C9D46}"/>
              </a:ext>
            </a:extLst>
          </p:cNvPr>
          <p:cNvSpPr>
            <a:spLocks noGrp="1"/>
          </p:cNvSpPr>
          <p:nvPr>
            <p:ph type="sldNum" sz="quarter" idx="12"/>
          </p:nvPr>
        </p:nvSpPr>
        <p:spPr/>
        <p:txBody>
          <a:bodyPr/>
          <a:lstStyle/>
          <a:p>
            <a:fld id="{0300D8AE-BC56-454C-B408-56AF4165616A}" type="slidenum">
              <a:rPr lang="en-TZ" smtClean="0"/>
              <a:t>‹#›</a:t>
            </a:fld>
            <a:endParaRPr lang="en-TZ"/>
          </a:p>
        </p:txBody>
      </p:sp>
    </p:spTree>
    <p:extLst>
      <p:ext uri="{BB962C8B-B14F-4D97-AF65-F5344CB8AC3E}">
        <p14:creationId xmlns:p14="http://schemas.microsoft.com/office/powerpoint/2010/main" val="2681227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6633F-931C-E0A4-72D6-D0A4E8E13029}"/>
              </a:ext>
            </a:extLst>
          </p:cNvPr>
          <p:cNvSpPr>
            <a:spLocks noGrp="1"/>
          </p:cNvSpPr>
          <p:nvPr>
            <p:ph type="title"/>
          </p:nvPr>
        </p:nvSpPr>
        <p:spPr/>
        <p:txBody>
          <a:bodyPr/>
          <a:lstStyle/>
          <a:p>
            <a:r>
              <a:rPr lang="en-US"/>
              <a:t>Click to edit Master title style</a:t>
            </a:r>
            <a:endParaRPr lang="en-TZ"/>
          </a:p>
        </p:txBody>
      </p:sp>
      <p:sp>
        <p:nvSpPr>
          <p:cNvPr id="3" name="Date Placeholder 2">
            <a:extLst>
              <a:ext uri="{FF2B5EF4-FFF2-40B4-BE49-F238E27FC236}">
                <a16:creationId xmlns:a16="http://schemas.microsoft.com/office/drawing/2014/main" id="{8DAB73F7-EEAB-C4C5-1F60-FF849411F8EC}"/>
              </a:ext>
            </a:extLst>
          </p:cNvPr>
          <p:cNvSpPr>
            <a:spLocks noGrp="1"/>
          </p:cNvSpPr>
          <p:nvPr>
            <p:ph type="dt" sz="half" idx="10"/>
          </p:nvPr>
        </p:nvSpPr>
        <p:spPr/>
        <p:txBody>
          <a:bodyPr/>
          <a:lstStyle/>
          <a:p>
            <a:fld id="{75965CFF-3983-4C26-A7AF-956DB5F4D763}" type="datetimeFigureOut">
              <a:rPr lang="en-TZ" smtClean="0"/>
              <a:t>05/08/2025</a:t>
            </a:fld>
            <a:endParaRPr lang="en-TZ"/>
          </a:p>
        </p:txBody>
      </p:sp>
      <p:sp>
        <p:nvSpPr>
          <p:cNvPr id="4" name="Footer Placeholder 3">
            <a:extLst>
              <a:ext uri="{FF2B5EF4-FFF2-40B4-BE49-F238E27FC236}">
                <a16:creationId xmlns:a16="http://schemas.microsoft.com/office/drawing/2014/main" id="{8EAEC349-FFA9-3760-1711-7AFB369314F0}"/>
              </a:ext>
            </a:extLst>
          </p:cNvPr>
          <p:cNvSpPr>
            <a:spLocks noGrp="1"/>
          </p:cNvSpPr>
          <p:nvPr>
            <p:ph type="ftr" sz="quarter" idx="11"/>
          </p:nvPr>
        </p:nvSpPr>
        <p:spPr/>
        <p:txBody>
          <a:bodyPr/>
          <a:lstStyle/>
          <a:p>
            <a:endParaRPr lang="en-TZ"/>
          </a:p>
        </p:txBody>
      </p:sp>
      <p:sp>
        <p:nvSpPr>
          <p:cNvPr id="5" name="Slide Number Placeholder 4">
            <a:extLst>
              <a:ext uri="{FF2B5EF4-FFF2-40B4-BE49-F238E27FC236}">
                <a16:creationId xmlns:a16="http://schemas.microsoft.com/office/drawing/2014/main" id="{89C2DD93-40F4-F57B-7CFD-D128E92148C3}"/>
              </a:ext>
            </a:extLst>
          </p:cNvPr>
          <p:cNvSpPr>
            <a:spLocks noGrp="1"/>
          </p:cNvSpPr>
          <p:nvPr>
            <p:ph type="sldNum" sz="quarter" idx="12"/>
          </p:nvPr>
        </p:nvSpPr>
        <p:spPr/>
        <p:txBody>
          <a:bodyPr/>
          <a:lstStyle/>
          <a:p>
            <a:fld id="{0300D8AE-BC56-454C-B408-56AF4165616A}" type="slidenum">
              <a:rPr lang="en-TZ" smtClean="0"/>
              <a:t>‹#›</a:t>
            </a:fld>
            <a:endParaRPr lang="en-TZ"/>
          </a:p>
        </p:txBody>
      </p:sp>
    </p:spTree>
    <p:extLst>
      <p:ext uri="{BB962C8B-B14F-4D97-AF65-F5344CB8AC3E}">
        <p14:creationId xmlns:p14="http://schemas.microsoft.com/office/powerpoint/2010/main" val="1914000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F04FD7-7F52-042A-DFAB-ED3E7CF64CCA}"/>
              </a:ext>
            </a:extLst>
          </p:cNvPr>
          <p:cNvSpPr>
            <a:spLocks noGrp="1"/>
          </p:cNvSpPr>
          <p:nvPr>
            <p:ph type="dt" sz="half" idx="10"/>
          </p:nvPr>
        </p:nvSpPr>
        <p:spPr/>
        <p:txBody>
          <a:bodyPr/>
          <a:lstStyle/>
          <a:p>
            <a:fld id="{75965CFF-3983-4C26-A7AF-956DB5F4D763}" type="datetimeFigureOut">
              <a:rPr lang="en-TZ" smtClean="0"/>
              <a:t>05/08/2025</a:t>
            </a:fld>
            <a:endParaRPr lang="en-TZ"/>
          </a:p>
        </p:txBody>
      </p:sp>
      <p:sp>
        <p:nvSpPr>
          <p:cNvPr id="3" name="Footer Placeholder 2">
            <a:extLst>
              <a:ext uri="{FF2B5EF4-FFF2-40B4-BE49-F238E27FC236}">
                <a16:creationId xmlns:a16="http://schemas.microsoft.com/office/drawing/2014/main" id="{0A4B4654-B991-FF9D-C2E2-382C82976979}"/>
              </a:ext>
            </a:extLst>
          </p:cNvPr>
          <p:cNvSpPr>
            <a:spLocks noGrp="1"/>
          </p:cNvSpPr>
          <p:nvPr>
            <p:ph type="ftr" sz="quarter" idx="11"/>
          </p:nvPr>
        </p:nvSpPr>
        <p:spPr/>
        <p:txBody>
          <a:bodyPr/>
          <a:lstStyle/>
          <a:p>
            <a:endParaRPr lang="en-TZ"/>
          </a:p>
        </p:txBody>
      </p:sp>
      <p:sp>
        <p:nvSpPr>
          <p:cNvPr id="4" name="Slide Number Placeholder 3">
            <a:extLst>
              <a:ext uri="{FF2B5EF4-FFF2-40B4-BE49-F238E27FC236}">
                <a16:creationId xmlns:a16="http://schemas.microsoft.com/office/drawing/2014/main" id="{AE35796F-BD40-6635-AA3C-6116801C1306}"/>
              </a:ext>
            </a:extLst>
          </p:cNvPr>
          <p:cNvSpPr>
            <a:spLocks noGrp="1"/>
          </p:cNvSpPr>
          <p:nvPr>
            <p:ph type="sldNum" sz="quarter" idx="12"/>
          </p:nvPr>
        </p:nvSpPr>
        <p:spPr/>
        <p:txBody>
          <a:bodyPr/>
          <a:lstStyle/>
          <a:p>
            <a:fld id="{0300D8AE-BC56-454C-B408-56AF4165616A}" type="slidenum">
              <a:rPr lang="en-TZ" smtClean="0"/>
              <a:t>‹#›</a:t>
            </a:fld>
            <a:endParaRPr lang="en-TZ"/>
          </a:p>
        </p:txBody>
      </p:sp>
    </p:spTree>
    <p:extLst>
      <p:ext uri="{BB962C8B-B14F-4D97-AF65-F5344CB8AC3E}">
        <p14:creationId xmlns:p14="http://schemas.microsoft.com/office/powerpoint/2010/main" val="3974689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585C-2B95-2F23-4B5A-7C1E588A42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Z"/>
          </a:p>
        </p:txBody>
      </p:sp>
      <p:sp>
        <p:nvSpPr>
          <p:cNvPr id="3" name="Content Placeholder 2">
            <a:extLst>
              <a:ext uri="{FF2B5EF4-FFF2-40B4-BE49-F238E27FC236}">
                <a16:creationId xmlns:a16="http://schemas.microsoft.com/office/drawing/2014/main" id="{F7D2F848-9C58-151B-90AB-2E4E6E3D86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Z"/>
          </a:p>
        </p:txBody>
      </p:sp>
      <p:sp>
        <p:nvSpPr>
          <p:cNvPr id="4" name="Text Placeholder 3">
            <a:extLst>
              <a:ext uri="{FF2B5EF4-FFF2-40B4-BE49-F238E27FC236}">
                <a16:creationId xmlns:a16="http://schemas.microsoft.com/office/drawing/2014/main" id="{164113EF-76AC-FEB2-DD90-DE694FEA72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CABA88-9890-B5CA-7432-51C5BA51D9DF}"/>
              </a:ext>
            </a:extLst>
          </p:cNvPr>
          <p:cNvSpPr>
            <a:spLocks noGrp="1"/>
          </p:cNvSpPr>
          <p:nvPr>
            <p:ph type="dt" sz="half" idx="10"/>
          </p:nvPr>
        </p:nvSpPr>
        <p:spPr/>
        <p:txBody>
          <a:bodyPr/>
          <a:lstStyle/>
          <a:p>
            <a:fld id="{75965CFF-3983-4C26-A7AF-956DB5F4D763}" type="datetimeFigureOut">
              <a:rPr lang="en-TZ" smtClean="0"/>
              <a:t>05/08/2025</a:t>
            </a:fld>
            <a:endParaRPr lang="en-TZ"/>
          </a:p>
        </p:txBody>
      </p:sp>
      <p:sp>
        <p:nvSpPr>
          <p:cNvPr id="6" name="Footer Placeholder 5">
            <a:extLst>
              <a:ext uri="{FF2B5EF4-FFF2-40B4-BE49-F238E27FC236}">
                <a16:creationId xmlns:a16="http://schemas.microsoft.com/office/drawing/2014/main" id="{6972A3C3-3941-2E7E-B686-6687B7DEB03F}"/>
              </a:ext>
            </a:extLst>
          </p:cNvPr>
          <p:cNvSpPr>
            <a:spLocks noGrp="1"/>
          </p:cNvSpPr>
          <p:nvPr>
            <p:ph type="ftr" sz="quarter" idx="11"/>
          </p:nvPr>
        </p:nvSpPr>
        <p:spPr/>
        <p:txBody>
          <a:bodyPr/>
          <a:lstStyle/>
          <a:p>
            <a:endParaRPr lang="en-TZ"/>
          </a:p>
        </p:txBody>
      </p:sp>
      <p:sp>
        <p:nvSpPr>
          <p:cNvPr id="7" name="Slide Number Placeholder 6">
            <a:extLst>
              <a:ext uri="{FF2B5EF4-FFF2-40B4-BE49-F238E27FC236}">
                <a16:creationId xmlns:a16="http://schemas.microsoft.com/office/drawing/2014/main" id="{319AE74C-633E-403C-13D8-BBED227D4916}"/>
              </a:ext>
            </a:extLst>
          </p:cNvPr>
          <p:cNvSpPr>
            <a:spLocks noGrp="1"/>
          </p:cNvSpPr>
          <p:nvPr>
            <p:ph type="sldNum" sz="quarter" idx="12"/>
          </p:nvPr>
        </p:nvSpPr>
        <p:spPr/>
        <p:txBody>
          <a:bodyPr/>
          <a:lstStyle/>
          <a:p>
            <a:fld id="{0300D8AE-BC56-454C-B408-56AF4165616A}" type="slidenum">
              <a:rPr lang="en-TZ" smtClean="0"/>
              <a:t>‹#›</a:t>
            </a:fld>
            <a:endParaRPr lang="en-TZ"/>
          </a:p>
        </p:txBody>
      </p:sp>
    </p:spTree>
    <p:extLst>
      <p:ext uri="{BB962C8B-B14F-4D97-AF65-F5344CB8AC3E}">
        <p14:creationId xmlns:p14="http://schemas.microsoft.com/office/powerpoint/2010/main" val="4061315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DD6C2-37EF-4229-EF34-4DBB696A27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Z"/>
          </a:p>
        </p:txBody>
      </p:sp>
      <p:sp>
        <p:nvSpPr>
          <p:cNvPr id="3" name="Picture Placeholder 2">
            <a:extLst>
              <a:ext uri="{FF2B5EF4-FFF2-40B4-BE49-F238E27FC236}">
                <a16:creationId xmlns:a16="http://schemas.microsoft.com/office/drawing/2014/main" id="{7A15934A-D784-47DB-90A2-EF2D239E4D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Z"/>
          </a:p>
        </p:txBody>
      </p:sp>
      <p:sp>
        <p:nvSpPr>
          <p:cNvPr id="4" name="Text Placeholder 3">
            <a:extLst>
              <a:ext uri="{FF2B5EF4-FFF2-40B4-BE49-F238E27FC236}">
                <a16:creationId xmlns:a16="http://schemas.microsoft.com/office/drawing/2014/main" id="{CDA123A2-ED19-3ED5-E6B9-EA0D731B75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5F5D41-2FAA-4FAB-2D79-EAF8A01DF953}"/>
              </a:ext>
            </a:extLst>
          </p:cNvPr>
          <p:cNvSpPr>
            <a:spLocks noGrp="1"/>
          </p:cNvSpPr>
          <p:nvPr>
            <p:ph type="dt" sz="half" idx="10"/>
          </p:nvPr>
        </p:nvSpPr>
        <p:spPr/>
        <p:txBody>
          <a:bodyPr/>
          <a:lstStyle/>
          <a:p>
            <a:fld id="{75965CFF-3983-4C26-A7AF-956DB5F4D763}" type="datetimeFigureOut">
              <a:rPr lang="en-TZ" smtClean="0"/>
              <a:t>05/08/2025</a:t>
            </a:fld>
            <a:endParaRPr lang="en-TZ"/>
          </a:p>
        </p:txBody>
      </p:sp>
      <p:sp>
        <p:nvSpPr>
          <p:cNvPr id="6" name="Footer Placeholder 5">
            <a:extLst>
              <a:ext uri="{FF2B5EF4-FFF2-40B4-BE49-F238E27FC236}">
                <a16:creationId xmlns:a16="http://schemas.microsoft.com/office/drawing/2014/main" id="{458E8776-6450-44E7-2517-225AC827590B}"/>
              </a:ext>
            </a:extLst>
          </p:cNvPr>
          <p:cNvSpPr>
            <a:spLocks noGrp="1"/>
          </p:cNvSpPr>
          <p:nvPr>
            <p:ph type="ftr" sz="quarter" idx="11"/>
          </p:nvPr>
        </p:nvSpPr>
        <p:spPr/>
        <p:txBody>
          <a:bodyPr/>
          <a:lstStyle/>
          <a:p>
            <a:endParaRPr lang="en-TZ"/>
          </a:p>
        </p:txBody>
      </p:sp>
      <p:sp>
        <p:nvSpPr>
          <p:cNvPr id="7" name="Slide Number Placeholder 6">
            <a:extLst>
              <a:ext uri="{FF2B5EF4-FFF2-40B4-BE49-F238E27FC236}">
                <a16:creationId xmlns:a16="http://schemas.microsoft.com/office/drawing/2014/main" id="{0E012E31-9510-F40F-4951-C612F5235564}"/>
              </a:ext>
            </a:extLst>
          </p:cNvPr>
          <p:cNvSpPr>
            <a:spLocks noGrp="1"/>
          </p:cNvSpPr>
          <p:nvPr>
            <p:ph type="sldNum" sz="quarter" idx="12"/>
          </p:nvPr>
        </p:nvSpPr>
        <p:spPr/>
        <p:txBody>
          <a:bodyPr/>
          <a:lstStyle/>
          <a:p>
            <a:fld id="{0300D8AE-BC56-454C-B408-56AF4165616A}" type="slidenum">
              <a:rPr lang="en-TZ" smtClean="0"/>
              <a:t>‹#›</a:t>
            </a:fld>
            <a:endParaRPr lang="en-TZ"/>
          </a:p>
        </p:txBody>
      </p:sp>
    </p:spTree>
    <p:extLst>
      <p:ext uri="{BB962C8B-B14F-4D97-AF65-F5344CB8AC3E}">
        <p14:creationId xmlns:p14="http://schemas.microsoft.com/office/powerpoint/2010/main" val="3058407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17032B-348C-0226-975B-84541D16DE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Z"/>
          </a:p>
        </p:txBody>
      </p:sp>
      <p:sp>
        <p:nvSpPr>
          <p:cNvPr id="3" name="Text Placeholder 2">
            <a:extLst>
              <a:ext uri="{FF2B5EF4-FFF2-40B4-BE49-F238E27FC236}">
                <a16:creationId xmlns:a16="http://schemas.microsoft.com/office/drawing/2014/main" id="{05E1913D-939E-9801-A4FA-2BB78EACC8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Z"/>
          </a:p>
        </p:txBody>
      </p:sp>
      <p:sp>
        <p:nvSpPr>
          <p:cNvPr id="4" name="Date Placeholder 3">
            <a:extLst>
              <a:ext uri="{FF2B5EF4-FFF2-40B4-BE49-F238E27FC236}">
                <a16:creationId xmlns:a16="http://schemas.microsoft.com/office/drawing/2014/main" id="{FD7AA068-84EB-0586-070D-C806BF2045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965CFF-3983-4C26-A7AF-956DB5F4D763}" type="datetimeFigureOut">
              <a:rPr lang="en-TZ" smtClean="0"/>
              <a:t>05/08/2025</a:t>
            </a:fld>
            <a:endParaRPr lang="en-TZ"/>
          </a:p>
        </p:txBody>
      </p:sp>
      <p:sp>
        <p:nvSpPr>
          <p:cNvPr id="5" name="Footer Placeholder 4">
            <a:extLst>
              <a:ext uri="{FF2B5EF4-FFF2-40B4-BE49-F238E27FC236}">
                <a16:creationId xmlns:a16="http://schemas.microsoft.com/office/drawing/2014/main" id="{05BA57BB-EFD9-D4F6-940A-980A265F93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Z"/>
          </a:p>
        </p:txBody>
      </p:sp>
      <p:sp>
        <p:nvSpPr>
          <p:cNvPr id="6" name="Slide Number Placeholder 5">
            <a:extLst>
              <a:ext uri="{FF2B5EF4-FFF2-40B4-BE49-F238E27FC236}">
                <a16:creationId xmlns:a16="http://schemas.microsoft.com/office/drawing/2014/main" id="{7CA7A8DB-B820-4FF8-D3A6-F091C3A297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00D8AE-BC56-454C-B408-56AF4165616A}" type="slidenum">
              <a:rPr lang="en-TZ" smtClean="0"/>
              <a:t>‹#›</a:t>
            </a:fld>
            <a:endParaRPr lang="en-TZ"/>
          </a:p>
        </p:txBody>
      </p:sp>
    </p:spTree>
    <p:extLst>
      <p:ext uri="{BB962C8B-B14F-4D97-AF65-F5344CB8AC3E}">
        <p14:creationId xmlns:p14="http://schemas.microsoft.com/office/powerpoint/2010/main" val="2498797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6AA6CD5-3267-E39D-D2E1-EEB7E0F32B06}"/>
              </a:ext>
            </a:extLst>
          </p:cNvPr>
          <p:cNvSpPr>
            <a:spLocks noGrp="1" noChangeArrowheads="1"/>
          </p:cNvSpPr>
          <p:nvPr>
            <p:ph type="title"/>
          </p:nvPr>
        </p:nvSpPr>
        <p:spPr bwMode="auto">
          <a:xfrm>
            <a:off x="812800" y="381001"/>
            <a:ext cx="106680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0F692BAF-90EE-AF24-1F74-44DFC81EF8CB}"/>
              </a:ext>
            </a:extLst>
          </p:cNvPr>
          <p:cNvSpPr>
            <a:spLocks noGrp="1" noChangeArrowheads="1"/>
          </p:cNvSpPr>
          <p:nvPr>
            <p:ph type="body" idx="1"/>
          </p:nvPr>
        </p:nvSpPr>
        <p:spPr bwMode="auto">
          <a:xfrm>
            <a:off x="711200" y="1524000"/>
            <a:ext cx="10871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 name="Rectangle 6">
            <a:extLst>
              <a:ext uri="{FF2B5EF4-FFF2-40B4-BE49-F238E27FC236}">
                <a16:creationId xmlns:a16="http://schemas.microsoft.com/office/drawing/2014/main" id="{84FCA91D-98FB-D21D-AE5C-AC4EDB8165D1}"/>
              </a:ext>
            </a:extLst>
          </p:cNvPr>
          <p:cNvSpPr>
            <a:spLocks noGrp="1" noChangeArrowheads="1"/>
          </p:cNvSpPr>
          <p:nvPr>
            <p:ph type="dt" sz="half" idx="2"/>
          </p:nvPr>
        </p:nvSpPr>
        <p:spPr bwMode="auto">
          <a:xfrm>
            <a:off x="812800" y="6245225"/>
            <a:ext cx="2641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sz="1200">
                <a:latin typeface="+mn-lt"/>
                <a:ea typeface="+mn-ea"/>
              </a:defRPr>
            </a:lvl1pPr>
          </a:lstStyle>
          <a:p>
            <a:pPr>
              <a:defRPr/>
            </a:pPr>
            <a:fld id="{6916688A-3C13-426E-AD9F-5144DDB4B2DF}" type="datetime1">
              <a:rPr lang="zh-CN" altLang="en-US"/>
              <a:pPr>
                <a:defRPr/>
              </a:pPr>
              <a:t>2025/8/5</a:t>
            </a:fld>
            <a:endParaRPr lang="en-US" dirty="0"/>
          </a:p>
        </p:txBody>
      </p:sp>
      <p:sp>
        <p:nvSpPr>
          <p:cNvPr id="1029" name="Rectangle 7">
            <a:extLst>
              <a:ext uri="{FF2B5EF4-FFF2-40B4-BE49-F238E27FC236}">
                <a16:creationId xmlns:a16="http://schemas.microsoft.com/office/drawing/2014/main" id="{2C5333C6-024C-98A4-79E5-131F2120AE00}"/>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1" hangingPunct="1">
              <a:defRPr sz="1200">
                <a:latin typeface="Cambria" pitchFamily="18" charset="0"/>
                <a:ea typeface="华文中宋" pitchFamily="2" charset="-122"/>
              </a:defRPr>
            </a:lvl1pPr>
          </a:lstStyle>
          <a:p>
            <a:pPr>
              <a:defRPr/>
            </a:pPr>
            <a:endParaRPr lang="en-US" altLang="zh-CN"/>
          </a:p>
        </p:txBody>
      </p:sp>
      <p:sp>
        <p:nvSpPr>
          <p:cNvPr id="1030" name="Rectangle 8">
            <a:extLst>
              <a:ext uri="{FF2B5EF4-FFF2-40B4-BE49-F238E27FC236}">
                <a16:creationId xmlns:a16="http://schemas.microsoft.com/office/drawing/2014/main" id="{B2F0364C-E268-4323-B2A2-8017D4FD99CB}"/>
              </a:ext>
            </a:extLst>
          </p:cNvPr>
          <p:cNvSpPr>
            <a:spLocks noGrp="1" noChangeArrowheads="1"/>
          </p:cNvSpPr>
          <p:nvPr>
            <p:ph type="sldNum" sz="quarter" idx="4"/>
          </p:nvPr>
        </p:nvSpPr>
        <p:spPr bwMode="auto">
          <a:xfrm>
            <a:off x="8737600" y="6245225"/>
            <a:ext cx="2641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200">
                <a:latin typeface="Cambria" panose="02040503050406030204" pitchFamily="18" charset="0"/>
                <a:ea typeface="华文中宋" panose="02010600040101010101" pitchFamily="2" charset="-122"/>
              </a:defRPr>
            </a:lvl1pPr>
          </a:lstStyle>
          <a:p>
            <a:fld id="{77246ED9-B969-4FDF-9446-FCAC090910A8}" type="slidenum">
              <a:rPr lang="zh-CN" altLang="en-US"/>
              <a:pPr/>
              <a:t>‹#›</a:t>
            </a:fld>
            <a:endParaRPr lang="en-US" altLang="zh-CN"/>
          </a:p>
        </p:txBody>
      </p:sp>
      <p:sp>
        <p:nvSpPr>
          <p:cNvPr id="1031" name="Rectangle 8">
            <a:extLst>
              <a:ext uri="{FF2B5EF4-FFF2-40B4-BE49-F238E27FC236}">
                <a16:creationId xmlns:a16="http://schemas.microsoft.com/office/drawing/2014/main" id="{058C1DFA-F84F-75BD-56E4-436489F8A0E1}"/>
              </a:ext>
            </a:extLst>
          </p:cNvPr>
          <p:cNvSpPr>
            <a:spLocks noChangeArrowheads="1"/>
          </p:cNvSpPr>
          <p:nvPr/>
        </p:nvSpPr>
        <p:spPr bwMode="auto">
          <a:xfrm>
            <a:off x="0" y="1052514"/>
            <a:ext cx="4944533" cy="73025"/>
          </a:xfrm>
          <a:prstGeom prst="rect">
            <a:avLst/>
          </a:prstGeom>
          <a:solidFill>
            <a:schemeClr val="accent2"/>
          </a:solidFill>
          <a:ln w="9525">
            <a:solidFill>
              <a:schemeClr val="accent2"/>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800"/>
          </a:p>
        </p:txBody>
      </p:sp>
      <p:sp>
        <p:nvSpPr>
          <p:cNvPr id="1032" name="Line 9">
            <a:extLst>
              <a:ext uri="{FF2B5EF4-FFF2-40B4-BE49-F238E27FC236}">
                <a16:creationId xmlns:a16="http://schemas.microsoft.com/office/drawing/2014/main" id="{DB97FDF0-0494-8DFF-5706-B0058D68F6D4}"/>
              </a:ext>
            </a:extLst>
          </p:cNvPr>
          <p:cNvSpPr>
            <a:spLocks noChangeShapeType="1"/>
          </p:cNvSpPr>
          <p:nvPr/>
        </p:nvSpPr>
        <p:spPr bwMode="auto">
          <a:xfrm>
            <a:off x="0" y="1052513"/>
            <a:ext cx="8923867" cy="4762"/>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en-TZ" sz="1800"/>
          </a:p>
        </p:txBody>
      </p:sp>
    </p:spTree>
    <p:extLst>
      <p:ext uri="{BB962C8B-B14F-4D97-AF65-F5344CB8AC3E}">
        <p14:creationId xmlns:p14="http://schemas.microsoft.com/office/powerpoint/2010/main" val="12071004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fade/>
  </p:transition>
  <p:hf hdr="0" ftr="0" dt="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Cambria" pitchFamily="18" charset="0"/>
          <a:ea typeface="华文中宋" pitchFamily="2" charset="-122"/>
        </a:defRPr>
      </a:lvl2pPr>
      <a:lvl3pPr algn="l" rtl="0" eaLnBrk="0" fontAlgn="base" hangingPunct="0">
        <a:spcBef>
          <a:spcPct val="0"/>
        </a:spcBef>
        <a:spcAft>
          <a:spcPct val="0"/>
        </a:spcAft>
        <a:defRPr sz="3800">
          <a:solidFill>
            <a:schemeClr val="tx2"/>
          </a:solidFill>
          <a:latin typeface="Cambria" pitchFamily="18" charset="0"/>
          <a:ea typeface="华文中宋" pitchFamily="2" charset="-122"/>
        </a:defRPr>
      </a:lvl3pPr>
      <a:lvl4pPr algn="l" rtl="0" eaLnBrk="0" fontAlgn="base" hangingPunct="0">
        <a:spcBef>
          <a:spcPct val="0"/>
        </a:spcBef>
        <a:spcAft>
          <a:spcPct val="0"/>
        </a:spcAft>
        <a:defRPr sz="3800">
          <a:solidFill>
            <a:schemeClr val="tx2"/>
          </a:solidFill>
          <a:latin typeface="Cambria" pitchFamily="18" charset="0"/>
          <a:ea typeface="华文中宋" pitchFamily="2" charset="-122"/>
        </a:defRPr>
      </a:lvl4pPr>
      <a:lvl5pPr algn="l" rtl="0" eaLnBrk="0" fontAlgn="base" hangingPunct="0">
        <a:spcBef>
          <a:spcPct val="0"/>
        </a:spcBef>
        <a:spcAft>
          <a:spcPct val="0"/>
        </a:spcAft>
        <a:defRPr sz="3800">
          <a:solidFill>
            <a:schemeClr val="tx2"/>
          </a:solidFill>
          <a:latin typeface="Cambria" pitchFamily="18" charset="0"/>
          <a:ea typeface="华文中宋" pitchFamily="2" charset="-122"/>
        </a:defRPr>
      </a:lvl5pPr>
      <a:lvl6pPr marL="457200" algn="l" rtl="0" eaLnBrk="0" fontAlgn="base" hangingPunct="0">
        <a:spcBef>
          <a:spcPct val="0"/>
        </a:spcBef>
        <a:spcAft>
          <a:spcPct val="0"/>
        </a:spcAft>
        <a:defRPr sz="3800">
          <a:solidFill>
            <a:schemeClr val="tx2"/>
          </a:solidFill>
          <a:latin typeface="Cambria" pitchFamily="18" charset="0"/>
          <a:ea typeface="华文中宋" pitchFamily="2" charset="-122"/>
        </a:defRPr>
      </a:lvl6pPr>
      <a:lvl7pPr marL="914400" algn="l" rtl="0" eaLnBrk="0" fontAlgn="base" hangingPunct="0">
        <a:spcBef>
          <a:spcPct val="0"/>
        </a:spcBef>
        <a:spcAft>
          <a:spcPct val="0"/>
        </a:spcAft>
        <a:defRPr sz="3800">
          <a:solidFill>
            <a:schemeClr val="tx2"/>
          </a:solidFill>
          <a:latin typeface="Cambria" pitchFamily="18" charset="0"/>
          <a:ea typeface="华文中宋" pitchFamily="2" charset="-122"/>
        </a:defRPr>
      </a:lvl7pPr>
      <a:lvl8pPr marL="1371600" algn="l" rtl="0" eaLnBrk="0" fontAlgn="base" hangingPunct="0">
        <a:spcBef>
          <a:spcPct val="0"/>
        </a:spcBef>
        <a:spcAft>
          <a:spcPct val="0"/>
        </a:spcAft>
        <a:defRPr sz="3800">
          <a:solidFill>
            <a:schemeClr val="tx2"/>
          </a:solidFill>
          <a:latin typeface="Cambria" pitchFamily="18" charset="0"/>
          <a:ea typeface="华文中宋" pitchFamily="2" charset="-122"/>
        </a:defRPr>
      </a:lvl8pPr>
      <a:lvl9pPr marL="1828800" algn="l" rtl="0" eaLnBrk="0" fontAlgn="base" hangingPunct="0">
        <a:spcBef>
          <a:spcPct val="0"/>
        </a:spcBef>
        <a:spcAft>
          <a:spcPct val="0"/>
        </a:spcAft>
        <a:defRPr sz="3800">
          <a:solidFill>
            <a:schemeClr val="tx2"/>
          </a:solidFill>
          <a:latin typeface="Cambria" pitchFamily="18" charset="0"/>
          <a:ea typeface="华文中宋"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1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0353-E955-9F62-128E-EBD7834BA6D1}"/>
              </a:ext>
            </a:extLst>
          </p:cNvPr>
          <p:cNvSpPr>
            <a:spLocks noGrp="1"/>
          </p:cNvSpPr>
          <p:nvPr>
            <p:ph type="ctrTitle"/>
          </p:nvPr>
        </p:nvSpPr>
        <p:spPr/>
        <p:txBody>
          <a:bodyPr>
            <a:normAutofit fontScale="90000"/>
          </a:bodyPr>
          <a:lstStyle/>
          <a:p>
            <a:r>
              <a:rPr lang="en-US" dirty="0"/>
              <a:t>Remote Sensing in Urban - Geospatial Analysis and Mapping </a:t>
            </a:r>
            <a:endParaRPr lang="en-TZ" dirty="0"/>
          </a:p>
        </p:txBody>
      </p:sp>
    </p:spTree>
    <p:extLst>
      <p:ext uri="{BB962C8B-B14F-4D97-AF65-F5344CB8AC3E}">
        <p14:creationId xmlns:p14="http://schemas.microsoft.com/office/powerpoint/2010/main" val="3787880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a:extLst>
              <a:ext uri="{FF2B5EF4-FFF2-40B4-BE49-F238E27FC236}">
                <a16:creationId xmlns:a16="http://schemas.microsoft.com/office/drawing/2014/main" id="{A0E8249B-95A8-2A30-FA31-96CEBFF14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1700213"/>
            <a:ext cx="8642350" cy="437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5D3F8-5439-7B7D-EE47-76507DE98D6F}"/>
              </a:ext>
            </a:extLst>
          </p:cNvPr>
          <p:cNvSpPr>
            <a:spLocks noGrp="1"/>
          </p:cNvSpPr>
          <p:nvPr>
            <p:ph type="title"/>
          </p:nvPr>
        </p:nvSpPr>
        <p:spPr>
          <a:xfrm>
            <a:off x="838200" y="57335"/>
            <a:ext cx="10515600" cy="974577"/>
          </a:xfrm>
        </p:spPr>
        <p:txBody>
          <a:bodyPr/>
          <a:lstStyle/>
          <a:p>
            <a:r>
              <a:rPr lang="en-US" b="1" dirty="0"/>
              <a:t>Application – Electronic Maps</a:t>
            </a:r>
            <a:endParaRPr lang="en-TZ" b="1" dirty="0"/>
          </a:p>
        </p:txBody>
      </p:sp>
      <p:pic>
        <p:nvPicPr>
          <p:cNvPr id="5" name="Content Placeholder 4">
            <a:extLst>
              <a:ext uri="{FF2B5EF4-FFF2-40B4-BE49-F238E27FC236}">
                <a16:creationId xmlns:a16="http://schemas.microsoft.com/office/drawing/2014/main" id="{8CF58B34-FCFB-3F4D-D51B-4C2233A11FA4}"/>
              </a:ext>
            </a:extLst>
          </p:cNvPr>
          <p:cNvPicPr>
            <a:picLocks noGrp="1" noChangeAspect="1"/>
          </p:cNvPicPr>
          <p:nvPr>
            <p:ph idx="1"/>
          </p:nvPr>
        </p:nvPicPr>
        <p:blipFill>
          <a:blip r:embed="rId2"/>
          <a:stretch>
            <a:fillRect/>
          </a:stretch>
        </p:blipFill>
        <p:spPr>
          <a:xfrm>
            <a:off x="497958" y="889959"/>
            <a:ext cx="9954935" cy="4351338"/>
          </a:xfrm>
        </p:spPr>
      </p:pic>
      <p:sp>
        <p:nvSpPr>
          <p:cNvPr id="7" name="TextBox 6">
            <a:extLst>
              <a:ext uri="{FF2B5EF4-FFF2-40B4-BE49-F238E27FC236}">
                <a16:creationId xmlns:a16="http://schemas.microsoft.com/office/drawing/2014/main" id="{E3952FE4-A9AB-25A0-568F-0F799FE56EA7}"/>
              </a:ext>
            </a:extLst>
          </p:cNvPr>
          <p:cNvSpPr txBox="1"/>
          <p:nvPr/>
        </p:nvSpPr>
        <p:spPr>
          <a:xfrm>
            <a:off x="1358752" y="5559369"/>
            <a:ext cx="9474495" cy="646331"/>
          </a:xfrm>
          <a:prstGeom prst="rect">
            <a:avLst/>
          </a:prstGeom>
          <a:noFill/>
        </p:spPr>
        <p:txBody>
          <a:bodyPr wrap="square">
            <a:spAutoFit/>
          </a:bodyPr>
          <a:lstStyle/>
          <a:p>
            <a:r>
              <a:rPr lang="en-TZ" dirty="0">
                <a:solidFill>
                  <a:schemeClr val="accent1">
                    <a:lumMod val="75000"/>
                  </a:schemeClr>
                </a:solidFill>
              </a:rPr>
              <a:t>https://livingatlas.arcgis.com/landcoverexplorer/#mapCenter=35.74917%2C-6.10338%2C9.00&amp;mode=step&amp;timeExtent=2017%2C2024&amp;renderingRule=4&amp;year=2024</a:t>
            </a:r>
          </a:p>
        </p:txBody>
      </p:sp>
    </p:spTree>
    <p:extLst>
      <p:ext uri="{BB962C8B-B14F-4D97-AF65-F5344CB8AC3E}">
        <p14:creationId xmlns:p14="http://schemas.microsoft.com/office/powerpoint/2010/main" val="3615617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2CDC8-2729-1660-BDD7-23E1AEB4AE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3B3BAF-159B-C676-5FB9-C9CE34111FB1}"/>
              </a:ext>
            </a:extLst>
          </p:cNvPr>
          <p:cNvSpPr>
            <a:spLocks noGrp="1"/>
          </p:cNvSpPr>
          <p:nvPr>
            <p:ph type="title"/>
          </p:nvPr>
        </p:nvSpPr>
        <p:spPr>
          <a:xfrm>
            <a:off x="838200" y="57335"/>
            <a:ext cx="10515600" cy="974577"/>
          </a:xfrm>
        </p:spPr>
        <p:txBody>
          <a:bodyPr/>
          <a:lstStyle/>
          <a:p>
            <a:r>
              <a:rPr lang="en-US" b="1" dirty="0"/>
              <a:t>Application – Google Earth</a:t>
            </a:r>
            <a:endParaRPr lang="en-TZ" b="1" dirty="0"/>
          </a:p>
        </p:txBody>
      </p:sp>
      <p:pic>
        <p:nvPicPr>
          <p:cNvPr id="8" name="Picture 7">
            <a:extLst>
              <a:ext uri="{FF2B5EF4-FFF2-40B4-BE49-F238E27FC236}">
                <a16:creationId xmlns:a16="http://schemas.microsoft.com/office/drawing/2014/main" id="{1CBA419C-3C4B-4762-C494-9E77B86DD6FD}"/>
              </a:ext>
            </a:extLst>
          </p:cNvPr>
          <p:cNvPicPr>
            <a:picLocks noChangeAspect="1"/>
          </p:cNvPicPr>
          <p:nvPr/>
        </p:nvPicPr>
        <p:blipFill>
          <a:blip r:embed="rId2"/>
          <a:stretch>
            <a:fillRect/>
          </a:stretch>
        </p:blipFill>
        <p:spPr>
          <a:xfrm>
            <a:off x="1079914" y="1170135"/>
            <a:ext cx="9347077" cy="4986116"/>
          </a:xfrm>
          <a:prstGeom prst="rect">
            <a:avLst/>
          </a:prstGeom>
        </p:spPr>
      </p:pic>
    </p:spTree>
    <p:extLst>
      <p:ext uri="{BB962C8B-B14F-4D97-AF65-F5344CB8AC3E}">
        <p14:creationId xmlns:p14="http://schemas.microsoft.com/office/powerpoint/2010/main" val="512892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D5685-37FD-98AF-AD13-BB0F0975BE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E1FEEF-A388-BC92-85DA-DE2F4E7444AD}"/>
              </a:ext>
            </a:extLst>
          </p:cNvPr>
          <p:cNvSpPr>
            <a:spLocks noGrp="1"/>
          </p:cNvSpPr>
          <p:nvPr>
            <p:ph type="title"/>
          </p:nvPr>
        </p:nvSpPr>
        <p:spPr>
          <a:xfrm>
            <a:off x="838200" y="57335"/>
            <a:ext cx="10515600" cy="974577"/>
          </a:xfrm>
        </p:spPr>
        <p:txBody>
          <a:bodyPr/>
          <a:lstStyle/>
          <a:p>
            <a:r>
              <a:rPr lang="en-US" b="1" dirty="0"/>
              <a:t>Application – Google Earth Engine</a:t>
            </a:r>
            <a:endParaRPr lang="en-TZ" b="1" dirty="0"/>
          </a:p>
        </p:txBody>
      </p:sp>
      <p:sp>
        <p:nvSpPr>
          <p:cNvPr id="7" name="TextBox 6">
            <a:extLst>
              <a:ext uri="{FF2B5EF4-FFF2-40B4-BE49-F238E27FC236}">
                <a16:creationId xmlns:a16="http://schemas.microsoft.com/office/drawing/2014/main" id="{68337478-9744-E8CF-3C83-434ED9B327B2}"/>
              </a:ext>
            </a:extLst>
          </p:cNvPr>
          <p:cNvSpPr txBox="1"/>
          <p:nvPr/>
        </p:nvSpPr>
        <p:spPr>
          <a:xfrm>
            <a:off x="1358752" y="5559369"/>
            <a:ext cx="9474495" cy="646331"/>
          </a:xfrm>
          <a:prstGeom prst="rect">
            <a:avLst/>
          </a:prstGeom>
          <a:noFill/>
        </p:spPr>
        <p:txBody>
          <a:bodyPr wrap="square">
            <a:spAutoFit/>
          </a:bodyPr>
          <a:lstStyle/>
          <a:p>
            <a:r>
              <a:rPr lang="en-TZ" dirty="0">
                <a:solidFill>
                  <a:schemeClr val="accent1">
                    <a:lumMod val="75000"/>
                  </a:schemeClr>
                </a:solidFill>
              </a:rPr>
              <a:t>https://livingatlas.arcgis.com/landcoverexplorer/#mapCenter=35.74917%2C-6.10338%2C9.00&amp;mode=step&amp;timeExtent=2017%2C2024&amp;renderingRule=4&amp;year=2024</a:t>
            </a:r>
          </a:p>
        </p:txBody>
      </p:sp>
      <p:pic>
        <p:nvPicPr>
          <p:cNvPr id="4" name="Picture 3">
            <a:extLst>
              <a:ext uri="{FF2B5EF4-FFF2-40B4-BE49-F238E27FC236}">
                <a16:creationId xmlns:a16="http://schemas.microsoft.com/office/drawing/2014/main" id="{7B763AEC-5EE2-2F95-8983-D01327694678}"/>
              </a:ext>
            </a:extLst>
          </p:cNvPr>
          <p:cNvPicPr>
            <a:picLocks noChangeAspect="1"/>
          </p:cNvPicPr>
          <p:nvPr/>
        </p:nvPicPr>
        <p:blipFill>
          <a:blip r:embed="rId2"/>
          <a:stretch>
            <a:fillRect/>
          </a:stretch>
        </p:blipFill>
        <p:spPr>
          <a:xfrm>
            <a:off x="0" y="774547"/>
            <a:ext cx="12192000" cy="5308905"/>
          </a:xfrm>
          <a:prstGeom prst="rect">
            <a:avLst/>
          </a:prstGeom>
        </p:spPr>
      </p:pic>
    </p:spTree>
    <p:extLst>
      <p:ext uri="{BB962C8B-B14F-4D97-AF65-F5344CB8AC3E}">
        <p14:creationId xmlns:p14="http://schemas.microsoft.com/office/powerpoint/2010/main" val="2162485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8D753-FB7D-6E42-FCC2-E486D65423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69E414-F10E-1465-D87D-5D9DD66DB6A4}"/>
              </a:ext>
            </a:extLst>
          </p:cNvPr>
          <p:cNvSpPr>
            <a:spLocks noGrp="1"/>
          </p:cNvSpPr>
          <p:nvPr>
            <p:ph type="title"/>
          </p:nvPr>
        </p:nvSpPr>
        <p:spPr>
          <a:xfrm>
            <a:off x="838200" y="57335"/>
            <a:ext cx="10515600" cy="974577"/>
          </a:xfrm>
        </p:spPr>
        <p:txBody>
          <a:bodyPr/>
          <a:lstStyle/>
          <a:p>
            <a:r>
              <a:rPr lang="en-US" b="1" dirty="0"/>
              <a:t>Application – Google Earth</a:t>
            </a:r>
            <a:endParaRPr lang="en-TZ" b="1" dirty="0"/>
          </a:p>
        </p:txBody>
      </p:sp>
      <p:pic>
        <p:nvPicPr>
          <p:cNvPr id="5" name="Picture 4">
            <a:extLst>
              <a:ext uri="{FF2B5EF4-FFF2-40B4-BE49-F238E27FC236}">
                <a16:creationId xmlns:a16="http://schemas.microsoft.com/office/drawing/2014/main" id="{19AD6BB5-9885-9C2E-C9D3-2C04796AF778}"/>
              </a:ext>
            </a:extLst>
          </p:cNvPr>
          <p:cNvPicPr>
            <a:picLocks noChangeAspect="1"/>
          </p:cNvPicPr>
          <p:nvPr/>
        </p:nvPicPr>
        <p:blipFill>
          <a:blip r:embed="rId2"/>
          <a:stretch>
            <a:fillRect/>
          </a:stretch>
        </p:blipFill>
        <p:spPr>
          <a:xfrm>
            <a:off x="838200" y="1031911"/>
            <a:ext cx="9103242" cy="5796325"/>
          </a:xfrm>
          <a:prstGeom prst="rect">
            <a:avLst/>
          </a:prstGeom>
        </p:spPr>
      </p:pic>
    </p:spTree>
    <p:extLst>
      <p:ext uri="{BB962C8B-B14F-4D97-AF65-F5344CB8AC3E}">
        <p14:creationId xmlns:p14="http://schemas.microsoft.com/office/powerpoint/2010/main" val="2049642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3A848-D589-B8EC-9706-1E47210C3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7EE826-92D4-29D3-3338-0033622BBA42}"/>
              </a:ext>
            </a:extLst>
          </p:cNvPr>
          <p:cNvSpPr>
            <a:spLocks noGrp="1"/>
          </p:cNvSpPr>
          <p:nvPr>
            <p:ph type="title"/>
          </p:nvPr>
        </p:nvSpPr>
        <p:spPr>
          <a:xfrm>
            <a:off x="838200" y="78601"/>
            <a:ext cx="10515600" cy="974577"/>
          </a:xfrm>
        </p:spPr>
        <p:txBody>
          <a:bodyPr>
            <a:normAutofit fontScale="90000"/>
          </a:bodyPr>
          <a:lstStyle/>
          <a:p>
            <a:pPr algn="ctr"/>
            <a:r>
              <a:rPr lang="en-US" b="1" dirty="0">
                <a:solidFill>
                  <a:schemeClr val="accent1">
                    <a:lumMod val="75000"/>
                  </a:schemeClr>
                </a:solidFill>
                <a:latin typeface="Times New Roman" panose="02020603050405020304" pitchFamily="18" charset="0"/>
                <a:cs typeface="Times New Roman" panose="02020603050405020304" pitchFamily="18" charset="0"/>
              </a:rPr>
              <a:t>Spatial Information</a:t>
            </a:r>
            <a:br>
              <a:rPr lang="en-US" b="1" dirty="0">
                <a:solidFill>
                  <a:schemeClr val="accent1">
                    <a:lumMod val="75000"/>
                  </a:schemeClr>
                </a:solidFill>
                <a:latin typeface="Times New Roman" panose="02020603050405020304" pitchFamily="18" charset="0"/>
                <a:cs typeface="Times New Roman" panose="02020603050405020304" pitchFamily="18" charset="0"/>
              </a:rPr>
            </a:br>
            <a:r>
              <a:rPr lang="en-US" b="1" dirty="0">
                <a:solidFill>
                  <a:schemeClr val="accent1">
                    <a:lumMod val="75000"/>
                  </a:schemeClr>
                </a:solidFill>
                <a:latin typeface="Times New Roman" panose="02020603050405020304" pitchFamily="18" charset="0"/>
                <a:cs typeface="Times New Roman" panose="02020603050405020304" pitchFamily="18" charset="0"/>
              </a:rPr>
              <a:t>Projections and Coordinates Systems</a:t>
            </a:r>
            <a:endParaRPr lang="en-TZ" b="1" dirty="0">
              <a:solidFill>
                <a:schemeClr val="accent1">
                  <a:lumMod val="75000"/>
                </a:schemeClr>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776DE388-3890-9207-4A8D-16D5A1B5861D}"/>
              </a:ext>
            </a:extLst>
          </p:cNvPr>
          <p:cNvGraphicFramePr>
            <a:graphicFrameLocks noGrp="1"/>
          </p:cNvGraphicFramePr>
          <p:nvPr>
            <p:extLst>
              <p:ext uri="{D42A27DB-BD31-4B8C-83A1-F6EECF244321}">
                <p14:modId xmlns:p14="http://schemas.microsoft.com/office/powerpoint/2010/main" val="96027264"/>
              </p:ext>
            </p:extLst>
          </p:nvPr>
        </p:nvGraphicFramePr>
        <p:xfrm>
          <a:off x="2746745" y="4663440"/>
          <a:ext cx="7527850" cy="2194560"/>
        </p:xfrm>
        <a:graphic>
          <a:graphicData uri="http://schemas.openxmlformats.org/drawingml/2006/table">
            <a:tbl>
              <a:tblPr/>
              <a:tblGrid>
                <a:gridCol w="2179673">
                  <a:extLst>
                    <a:ext uri="{9D8B030D-6E8A-4147-A177-3AD203B41FA5}">
                      <a16:colId xmlns:a16="http://schemas.microsoft.com/office/drawing/2014/main" val="275202373"/>
                    </a:ext>
                  </a:extLst>
                </a:gridCol>
                <a:gridCol w="2243470">
                  <a:extLst>
                    <a:ext uri="{9D8B030D-6E8A-4147-A177-3AD203B41FA5}">
                      <a16:colId xmlns:a16="http://schemas.microsoft.com/office/drawing/2014/main" val="3053247291"/>
                    </a:ext>
                  </a:extLst>
                </a:gridCol>
                <a:gridCol w="3104707">
                  <a:extLst>
                    <a:ext uri="{9D8B030D-6E8A-4147-A177-3AD203B41FA5}">
                      <a16:colId xmlns:a16="http://schemas.microsoft.com/office/drawing/2014/main" val="3912578988"/>
                    </a:ext>
                  </a:extLst>
                </a:gridCol>
              </a:tblGrid>
              <a:tr h="0">
                <a:tc>
                  <a:txBody>
                    <a:bodyPr/>
                    <a:lstStyle/>
                    <a:p>
                      <a:pPr algn="ctr"/>
                      <a:r>
                        <a:rPr lang="en-US" b="1" dirty="0">
                          <a:solidFill>
                            <a:srgbClr val="C00000"/>
                          </a:solidFill>
                        </a:rPr>
                        <a:t>Projection Type</a:t>
                      </a:r>
                    </a:p>
                  </a:txBody>
                  <a:tcPr anchor="ctr">
                    <a:lnL>
                      <a:noFill/>
                    </a:lnL>
                    <a:lnR>
                      <a:noFill/>
                    </a:lnR>
                    <a:lnT>
                      <a:noFill/>
                    </a:lnT>
                    <a:lnB>
                      <a:noFill/>
                    </a:lnB>
                    <a:noFill/>
                  </a:tcPr>
                </a:tc>
                <a:tc>
                  <a:txBody>
                    <a:bodyPr/>
                    <a:lstStyle/>
                    <a:p>
                      <a:pPr algn="ctr"/>
                      <a:r>
                        <a:rPr lang="en-US" b="1" dirty="0">
                          <a:solidFill>
                            <a:srgbClr val="C00000"/>
                          </a:solidFill>
                        </a:rPr>
                        <a:t>Preserves</a:t>
                      </a:r>
                    </a:p>
                  </a:txBody>
                  <a:tcPr anchor="ctr">
                    <a:lnL>
                      <a:noFill/>
                    </a:lnL>
                    <a:lnR>
                      <a:noFill/>
                    </a:lnR>
                    <a:lnT>
                      <a:noFill/>
                    </a:lnT>
                    <a:lnB>
                      <a:noFill/>
                    </a:lnB>
                    <a:noFill/>
                  </a:tcPr>
                </a:tc>
                <a:tc>
                  <a:txBody>
                    <a:bodyPr/>
                    <a:lstStyle/>
                    <a:p>
                      <a:pPr algn="ctr"/>
                      <a:r>
                        <a:rPr lang="en-US" b="1" dirty="0">
                          <a:solidFill>
                            <a:srgbClr val="C00000"/>
                          </a:solidFill>
                        </a:rPr>
                        <a:t>Common Use</a:t>
                      </a:r>
                    </a:p>
                  </a:txBody>
                  <a:tcPr anchor="ctr">
                    <a:lnL>
                      <a:noFill/>
                    </a:lnL>
                    <a:lnR>
                      <a:noFill/>
                    </a:lnR>
                    <a:lnT>
                      <a:noFill/>
                    </a:lnT>
                    <a:lnB>
                      <a:noFill/>
                    </a:lnB>
                    <a:noFill/>
                  </a:tcPr>
                </a:tc>
                <a:extLst>
                  <a:ext uri="{0D108BD9-81ED-4DB2-BD59-A6C34878D82A}">
                    <a16:rowId xmlns:a16="http://schemas.microsoft.com/office/drawing/2014/main" val="807460825"/>
                  </a:ext>
                </a:extLst>
              </a:tr>
              <a:tr h="0">
                <a:tc>
                  <a:txBody>
                    <a:bodyPr/>
                    <a:lstStyle/>
                    <a:p>
                      <a:r>
                        <a:rPr lang="en-US"/>
                        <a:t>Cylindrical</a:t>
                      </a:r>
                    </a:p>
                  </a:txBody>
                  <a:tcPr anchor="ctr">
                    <a:lnL>
                      <a:noFill/>
                    </a:lnL>
                    <a:lnR>
                      <a:noFill/>
                    </a:lnR>
                    <a:lnT>
                      <a:noFill/>
                    </a:lnT>
                    <a:lnB>
                      <a:noFill/>
                    </a:lnB>
                    <a:noFill/>
                  </a:tcPr>
                </a:tc>
                <a:tc>
                  <a:txBody>
                    <a:bodyPr/>
                    <a:lstStyle/>
                    <a:p>
                      <a:r>
                        <a:rPr lang="en-US" dirty="0"/>
                        <a:t>Shape/Direction</a:t>
                      </a:r>
                    </a:p>
                  </a:txBody>
                  <a:tcPr anchor="ctr">
                    <a:lnL>
                      <a:noFill/>
                    </a:lnL>
                    <a:lnR>
                      <a:noFill/>
                    </a:lnR>
                    <a:lnT>
                      <a:noFill/>
                    </a:lnT>
                    <a:lnB>
                      <a:noFill/>
                    </a:lnB>
                    <a:noFill/>
                  </a:tcPr>
                </a:tc>
                <a:tc>
                  <a:txBody>
                    <a:bodyPr/>
                    <a:lstStyle/>
                    <a:p>
                      <a:r>
                        <a:rPr lang="en-US" dirty="0"/>
                        <a:t>Navigation, global maps</a:t>
                      </a:r>
                    </a:p>
                  </a:txBody>
                  <a:tcPr anchor="ctr">
                    <a:lnL>
                      <a:noFill/>
                    </a:lnL>
                    <a:lnR>
                      <a:noFill/>
                    </a:lnR>
                    <a:lnT>
                      <a:noFill/>
                    </a:lnT>
                    <a:lnB>
                      <a:noFill/>
                    </a:lnB>
                    <a:noFill/>
                  </a:tcPr>
                </a:tc>
                <a:extLst>
                  <a:ext uri="{0D108BD9-81ED-4DB2-BD59-A6C34878D82A}">
                    <a16:rowId xmlns:a16="http://schemas.microsoft.com/office/drawing/2014/main" val="3333811833"/>
                  </a:ext>
                </a:extLst>
              </a:tr>
              <a:tr h="0">
                <a:tc>
                  <a:txBody>
                    <a:bodyPr/>
                    <a:lstStyle/>
                    <a:p>
                      <a:r>
                        <a:rPr lang="en-US"/>
                        <a:t>Conic</a:t>
                      </a:r>
                    </a:p>
                  </a:txBody>
                  <a:tcPr anchor="ctr">
                    <a:lnL>
                      <a:noFill/>
                    </a:lnL>
                    <a:lnR>
                      <a:noFill/>
                    </a:lnR>
                    <a:lnT>
                      <a:noFill/>
                    </a:lnT>
                    <a:lnB>
                      <a:noFill/>
                    </a:lnB>
                    <a:noFill/>
                  </a:tcPr>
                </a:tc>
                <a:tc>
                  <a:txBody>
                    <a:bodyPr/>
                    <a:lstStyle/>
                    <a:p>
                      <a:r>
                        <a:rPr lang="en-US" dirty="0"/>
                        <a:t>Area/Shape</a:t>
                      </a:r>
                    </a:p>
                  </a:txBody>
                  <a:tcPr anchor="ctr">
                    <a:lnL>
                      <a:noFill/>
                    </a:lnL>
                    <a:lnR>
                      <a:noFill/>
                    </a:lnR>
                    <a:lnT>
                      <a:noFill/>
                    </a:lnT>
                    <a:lnB>
                      <a:noFill/>
                    </a:lnB>
                    <a:noFill/>
                  </a:tcPr>
                </a:tc>
                <a:tc>
                  <a:txBody>
                    <a:bodyPr/>
                    <a:lstStyle/>
                    <a:p>
                      <a:r>
                        <a:rPr lang="nn-NO"/>
                        <a:t>Regional mapping (e.g., USA)</a:t>
                      </a:r>
                    </a:p>
                  </a:txBody>
                  <a:tcPr anchor="ctr">
                    <a:lnL>
                      <a:noFill/>
                    </a:lnL>
                    <a:lnR>
                      <a:noFill/>
                    </a:lnR>
                    <a:lnT>
                      <a:noFill/>
                    </a:lnT>
                    <a:lnB>
                      <a:noFill/>
                    </a:lnB>
                    <a:noFill/>
                  </a:tcPr>
                </a:tc>
                <a:extLst>
                  <a:ext uri="{0D108BD9-81ED-4DB2-BD59-A6C34878D82A}">
                    <a16:rowId xmlns:a16="http://schemas.microsoft.com/office/drawing/2014/main" val="251121472"/>
                  </a:ext>
                </a:extLst>
              </a:tr>
              <a:tr h="0">
                <a:tc>
                  <a:txBody>
                    <a:bodyPr/>
                    <a:lstStyle/>
                    <a:p>
                      <a:r>
                        <a:rPr lang="en-US" dirty="0"/>
                        <a:t>Azimuthal</a:t>
                      </a:r>
                    </a:p>
                  </a:txBody>
                  <a:tcPr anchor="ctr">
                    <a:lnL>
                      <a:noFill/>
                    </a:lnL>
                    <a:lnR>
                      <a:noFill/>
                    </a:lnR>
                    <a:lnT>
                      <a:noFill/>
                    </a:lnT>
                    <a:lnB>
                      <a:noFill/>
                    </a:lnB>
                    <a:noFill/>
                  </a:tcPr>
                </a:tc>
                <a:tc>
                  <a:txBody>
                    <a:bodyPr/>
                    <a:lstStyle/>
                    <a:p>
                      <a:r>
                        <a:rPr lang="en-US" dirty="0"/>
                        <a:t>Direction/Distance</a:t>
                      </a:r>
                    </a:p>
                  </a:txBody>
                  <a:tcPr anchor="ctr">
                    <a:lnL>
                      <a:noFill/>
                    </a:lnL>
                    <a:lnR>
                      <a:noFill/>
                    </a:lnR>
                    <a:lnT>
                      <a:noFill/>
                    </a:lnT>
                    <a:lnB>
                      <a:noFill/>
                    </a:lnB>
                    <a:noFill/>
                  </a:tcPr>
                </a:tc>
                <a:tc>
                  <a:txBody>
                    <a:bodyPr/>
                    <a:lstStyle/>
                    <a:p>
                      <a:r>
                        <a:rPr lang="en-US"/>
                        <a:t>Polar charts, flight planning</a:t>
                      </a:r>
                    </a:p>
                  </a:txBody>
                  <a:tcPr anchor="ctr">
                    <a:lnL>
                      <a:noFill/>
                    </a:lnL>
                    <a:lnR>
                      <a:noFill/>
                    </a:lnR>
                    <a:lnT>
                      <a:noFill/>
                    </a:lnT>
                    <a:lnB>
                      <a:noFill/>
                    </a:lnB>
                    <a:noFill/>
                  </a:tcPr>
                </a:tc>
                <a:extLst>
                  <a:ext uri="{0D108BD9-81ED-4DB2-BD59-A6C34878D82A}">
                    <a16:rowId xmlns:a16="http://schemas.microsoft.com/office/drawing/2014/main" val="1103949435"/>
                  </a:ext>
                </a:extLst>
              </a:tr>
              <a:tr h="0">
                <a:tc>
                  <a:txBody>
                    <a:bodyPr/>
                    <a:lstStyle/>
                    <a:p>
                      <a:r>
                        <a:rPr lang="en-US"/>
                        <a:t>Pseudocylindrical</a:t>
                      </a:r>
                    </a:p>
                  </a:txBody>
                  <a:tcPr anchor="ctr">
                    <a:lnL>
                      <a:noFill/>
                    </a:lnL>
                    <a:lnR>
                      <a:noFill/>
                    </a:lnR>
                    <a:lnT>
                      <a:noFill/>
                    </a:lnT>
                    <a:lnB>
                      <a:noFill/>
                    </a:lnB>
                    <a:noFill/>
                  </a:tcPr>
                </a:tc>
                <a:tc>
                  <a:txBody>
                    <a:bodyPr/>
                    <a:lstStyle/>
                    <a:p>
                      <a:r>
                        <a:rPr lang="en-US"/>
                        <a:t>Compromise</a:t>
                      </a:r>
                    </a:p>
                  </a:txBody>
                  <a:tcPr anchor="ctr">
                    <a:lnL>
                      <a:noFill/>
                    </a:lnL>
                    <a:lnR>
                      <a:noFill/>
                    </a:lnR>
                    <a:lnT>
                      <a:noFill/>
                    </a:lnT>
                    <a:lnB>
                      <a:noFill/>
                    </a:lnB>
                    <a:noFill/>
                  </a:tcPr>
                </a:tc>
                <a:tc>
                  <a:txBody>
                    <a:bodyPr/>
                    <a:lstStyle/>
                    <a:p>
                      <a:r>
                        <a:rPr lang="en-US"/>
                        <a:t>Thematic world maps</a:t>
                      </a:r>
                    </a:p>
                  </a:txBody>
                  <a:tcPr anchor="ctr">
                    <a:lnL>
                      <a:noFill/>
                    </a:lnL>
                    <a:lnR>
                      <a:noFill/>
                    </a:lnR>
                    <a:lnT>
                      <a:noFill/>
                    </a:lnT>
                    <a:lnB>
                      <a:noFill/>
                    </a:lnB>
                    <a:noFill/>
                  </a:tcPr>
                </a:tc>
                <a:extLst>
                  <a:ext uri="{0D108BD9-81ED-4DB2-BD59-A6C34878D82A}">
                    <a16:rowId xmlns:a16="http://schemas.microsoft.com/office/drawing/2014/main" val="3893760226"/>
                  </a:ext>
                </a:extLst>
              </a:tr>
              <a:tr h="0">
                <a:tc>
                  <a:txBody>
                    <a:bodyPr/>
                    <a:lstStyle/>
                    <a:p>
                      <a:r>
                        <a:rPr lang="en-US" dirty="0"/>
                        <a:t>Interrupted</a:t>
                      </a:r>
                    </a:p>
                  </a:txBody>
                  <a:tcPr anchor="ctr">
                    <a:lnL>
                      <a:noFill/>
                    </a:lnL>
                    <a:lnR>
                      <a:noFill/>
                    </a:lnR>
                    <a:lnT>
                      <a:noFill/>
                    </a:lnT>
                    <a:lnB>
                      <a:noFill/>
                    </a:lnB>
                    <a:noFill/>
                  </a:tcPr>
                </a:tc>
                <a:tc>
                  <a:txBody>
                    <a:bodyPr/>
                    <a:lstStyle/>
                    <a:p>
                      <a:r>
                        <a:rPr lang="en-US" dirty="0"/>
                        <a:t>Area</a:t>
                      </a:r>
                    </a:p>
                  </a:txBody>
                  <a:tcPr anchor="ctr">
                    <a:lnL>
                      <a:noFill/>
                    </a:lnL>
                    <a:lnR>
                      <a:noFill/>
                    </a:lnR>
                    <a:lnT>
                      <a:noFill/>
                    </a:lnT>
                    <a:lnB>
                      <a:noFill/>
                    </a:lnB>
                    <a:noFill/>
                  </a:tcPr>
                </a:tc>
                <a:tc>
                  <a:txBody>
                    <a:bodyPr/>
                    <a:lstStyle/>
                    <a:p>
                      <a:r>
                        <a:rPr lang="en-US" dirty="0"/>
                        <a:t>Land-focused global maps</a:t>
                      </a:r>
                    </a:p>
                  </a:txBody>
                  <a:tcPr anchor="ctr">
                    <a:lnL>
                      <a:noFill/>
                    </a:lnL>
                    <a:lnR>
                      <a:noFill/>
                    </a:lnR>
                    <a:lnT>
                      <a:noFill/>
                    </a:lnT>
                    <a:lnB>
                      <a:noFill/>
                    </a:lnB>
                    <a:noFill/>
                  </a:tcPr>
                </a:tc>
                <a:extLst>
                  <a:ext uri="{0D108BD9-81ED-4DB2-BD59-A6C34878D82A}">
                    <a16:rowId xmlns:a16="http://schemas.microsoft.com/office/drawing/2014/main" val="3962290157"/>
                  </a:ext>
                </a:extLst>
              </a:tr>
            </a:tbl>
          </a:graphicData>
        </a:graphic>
      </p:graphicFrame>
      <p:pic>
        <p:nvPicPr>
          <p:cNvPr id="8" name="Picture 7">
            <a:extLst>
              <a:ext uri="{FF2B5EF4-FFF2-40B4-BE49-F238E27FC236}">
                <a16:creationId xmlns:a16="http://schemas.microsoft.com/office/drawing/2014/main" id="{805FB5E2-B76F-5726-1CCA-0646155D69BE}"/>
              </a:ext>
            </a:extLst>
          </p:cNvPr>
          <p:cNvPicPr>
            <a:picLocks noChangeAspect="1"/>
          </p:cNvPicPr>
          <p:nvPr/>
        </p:nvPicPr>
        <p:blipFill>
          <a:blip r:embed="rId2"/>
          <a:stretch>
            <a:fillRect/>
          </a:stretch>
        </p:blipFill>
        <p:spPr>
          <a:xfrm>
            <a:off x="3831566" y="1183843"/>
            <a:ext cx="4528867" cy="3348932"/>
          </a:xfrm>
          <a:prstGeom prst="rect">
            <a:avLst/>
          </a:prstGeom>
        </p:spPr>
      </p:pic>
    </p:spTree>
    <p:extLst>
      <p:ext uri="{BB962C8B-B14F-4D97-AF65-F5344CB8AC3E}">
        <p14:creationId xmlns:p14="http://schemas.microsoft.com/office/powerpoint/2010/main" val="2262055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F41E6-54F0-8AF2-3C9A-6F1238DC681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A0090FE-D83D-5EDC-78E3-471D888A6251}"/>
              </a:ext>
            </a:extLst>
          </p:cNvPr>
          <p:cNvPicPr>
            <a:picLocks noChangeAspect="1"/>
          </p:cNvPicPr>
          <p:nvPr/>
        </p:nvPicPr>
        <p:blipFill>
          <a:blip r:embed="rId2"/>
          <a:srcRect t="15766"/>
          <a:stretch>
            <a:fillRect/>
          </a:stretch>
        </p:blipFill>
        <p:spPr>
          <a:xfrm>
            <a:off x="-214110" y="900562"/>
            <a:ext cx="6835975" cy="3976577"/>
          </a:xfrm>
          <a:prstGeom prst="rect">
            <a:avLst/>
          </a:prstGeom>
        </p:spPr>
      </p:pic>
      <p:pic>
        <p:nvPicPr>
          <p:cNvPr id="10" name="Picture 9">
            <a:extLst>
              <a:ext uri="{FF2B5EF4-FFF2-40B4-BE49-F238E27FC236}">
                <a16:creationId xmlns:a16="http://schemas.microsoft.com/office/drawing/2014/main" id="{9266B9F3-9483-DD6F-8C71-07DC60174A16}"/>
              </a:ext>
            </a:extLst>
          </p:cNvPr>
          <p:cNvPicPr>
            <a:picLocks noChangeAspect="1"/>
          </p:cNvPicPr>
          <p:nvPr/>
        </p:nvPicPr>
        <p:blipFill>
          <a:blip r:embed="rId3"/>
          <a:stretch>
            <a:fillRect/>
          </a:stretch>
        </p:blipFill>
        <p:spPr>
          <a:xfrm>
            <a:off x="7151959" y="2009554"/>
            <a:ext cx="5040041" cy="4527060"/>
          </a:xfrm>
          <a:prstGeom prst="rect">
            <a:avLst/>
          </a:prstGeom>
        </p:spPr>
      </p:pic>
      <p:sp>
        <p:nvSpPr>
          <p:cNvPr id="11" name="Title 1">
            <a:extLst>
              <a:ext uri="{FF2B5EF4-FFF2-40B4-BE49-F238E27FC236}">
                <a16:creationId xmlns:a16="http://schemas.microsoft.com/office/drawing/2014/main" id="{064A2067-F770-5887-8DF7-B85C7C6962EB}"/>
              </a:ext>
            </a:extLst>
          </p:cNvPr>
          <p:cNvSpPr>
            <a:spLocks noGrp="1"/>
          </p:cNvSpPr>
          <p:nvPr>
            <p:ph type="title"/>
          </p:nvPr>
        </p:nvSpPr>
        <p:spPr>
          <a:xfrm>
            <a:off x="3033823" y="1"/>
            <a:ext cx="5633484" cy="754912"/>
          </a:xfrm>
        </p:spPr>
        <p:txBody>
          <a:bodyPr>
            <a:normAutofit/>
          </a:bodyPr>
          <a:lstStyle/>
          <a:p>
            <a:pPr algn="ctr"/>
            <a:r>
              <a:rPr lang="en-US" b="1" dirty="0">
                <a:solidFill>
                  <a:schemeClr val="accent1">
                    <a:lumMod val="75000"/>
                  </a:schemeClr>
                </a:solidFill>
                <a:latin typeface="Times New Roman" panose="02020603050405020304" pitchFamily="18" charset="0"/>
                <a:cs typeface="Times New Roman" panose="02020603050405020304" pitchFamily="18" charset="0"/>
              </a:rPr>
              <a:t>Azimuthal Projection</a:t>
            </a:r>
            <a:endParaRPr lang="en-TZ" b="1"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8093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07F70-68F3-CB89-114D-8D7BF947FC9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60F2FA4E-39E4-1774-D35F-7D5AA66FE6E5}"/>
              </a:ext>
            </a:extLst>
          </p:cNvPr>
          <p:cNvSpPr>
            <a:spLocks noGrp="1"/>
          </p:cNvSpPr>
          <p:nvPr>
            <p:ph type="title"/>
          </p:nvPr>
        </p:nvSpPr>
        <p:spPr>
          <a:xfrm>
            <a:off x="0" y="1"/>
            <a:ext cx="12191999" cy="754912"/>
          </a:xfrm>
        </p:spPr>
        <p:txBody>
          <a:bodyPr>
            <a:normAutofit/>
          </a:bodyPr>
          <a:lstStyle/>
          <a:p>
            <a:pPr algn="ctr"/>
            <a:r>
              <a:rPr lang="en-US" dirty="0">
                <a:solidFill>
                  <a:srgbClr val="C00000"/>
                </a:solidFill>
                <a:latin typeface="Times New Roman" panose="02020603050405020304" pitchFamily="18" charset="0"/>
                <a:cs typeface="Times New Roman" panose="02020603050405020304" pitchFamily="18" charset="0"/>
              </a:rPr>
              <a:t>Mercator Projection and Coordination System</a:t>
            </a:r>
            <a:endParaRPr lang="en-TZ" dirty="0">
              <a:solidFill>
                <a:srgbClr val="C0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F834023-E2CD-A7CD-830D-A924DB74BEE8}"/>
              </a:ext>
            </a:extLst>
          </p:cNvPr>
          <p:cNvPicPr>
            <a:picLocks noChangeAspect="1"/>
          </p:cNvPicPr>
          <p:nvPr/>
        </p:nvPicPr>
        <p:blipFill>
          <a:blip r:embed="rId2"/>
          <a:stretch>
            <a:fillRect/>
          </a:stretch>
        </p:blipFill>
        <p:spPr>
          <a:xfrm>
            <a:off x="1121533" y="1079195"/>
            <a:ext cx="9948934" cy="5661729"/>
          </a:xfrm>
          <a:prstGeom prst="rect">
            <a:avLst/>
          </a:prstGeom>
        </p:spPr>
      </p:pic>
    </p:spTree>
    <p:extLst>
      <p:ext uri="{BB962C8B-B14F-4D97-AF65-F5344CB8AC3E}">
        <p14:creationId xmlns:p14="http://schemas.microsoft.com/office/powerpoint/2010/main" val="677382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4A3C4-A69C-5EB0-C666-86A0217A1DB4}"/>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AE58A1F4-D331-0600-E1F3-986DBF93F1D5}"/>
              </a:ext>
            </a:extLst>
          </p:cNvPr>
          <p:cNvSpPr>
            <a:spLocks noGrp="1"/>
          </p:cNvSpPr>
          <p:nvPr>
            <p:ph type="title"/>
          </p:nvPr>
        </p:nvSpPr>
        <p:spPr>
          <a:xfrm>
            <a:off x="1244010" y="1935127"/>
            <a:ext cx="9703980" cy="754912"/>
          </a:xfrm>
        </p:spPr>
        <p:txBody>
          <a:bodyPr>
            <a:normAutofit/>
          </a:bodyPr>
          <a:lstStyle/>
          <a:p>
            <a:pPr algn="ctr"/>
            <a:r>
              <a:rPr lang="en-US" dirty="0">
                <a:solidFill>
                  <a:srgbClr val="C00000"/>
                </a:solidFill>
                <a:latin typeface="Times New Roman" panose="02020603050405020304" pitchFamily="18" charset="0"/>
                <a:cs typeface="Times New Roman" panose="02020603050405020304" pitchFamily="18" charset="0"/>
              </a:rPr>
              <a:t>Structures of GIS Data</a:t>
            </a:r>
            <a:endParaRPr lang="en-TZ"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2377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6972A-F3B2-8897-F38A-70EF787241E7}"/>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ABFC7C90-4AD5-0D4B-CA5F-1AC2DBFB93D5}"/>
              </a:ext>
            </a:extLst>
          </p:cNvPr>
          <p:cNvSpPr>
            <a:spLocks noGrp="1"/>
          </p:cNvSpPr>
          <p:nvPr>
            <p:ph type="title"/>
          </p:nvPr>
        </p:nvSpPr>
        <p:spPr>
          <a:xfrm>
            <a:off x="1010094" y="0"/>
            <a:ext cx="9703980" cy="754912"/>
          </a:xfrm>
        </p:spPr>
        <p:txBody>
          <a:bodyPr>
            <a:normAutofit/>
          </a:bodyPr>
          <a:lstStyle/>
          <a:p>
            <a:pPr algn="ctr"/>
            <a:r>
              <a:rPr lang="en-US" dirty="0">
                <a:solidFill>
                  <a:srgbClr val="C00000"/>
                </a:solidFill>
                <a:latin typeface="Times New Roman" panose="02020603050405020304" pitchFamily="18" charset="0"/>
                <a:cs typeface="Times New Roman" panose="02020603050405020304" pitchFamily="18" charset="0"/>
              </a:rPr>
              <a:t>Structures of GIS Data</a:t>
            </a:r>
            <a:endParaRPr lang="en-TZ" dirty="0">
              <a:solidFill>
                <a:srgbClr val="C00000"/>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6302B9A-C452-F8C9-127D-DCE3425275EF}"/>
              </a:ext>
            </a:extLst>
          </p:cNvPr>
          <p:cNvPicPr>
            <a:picLocks noChangeAspect="1"/>
          </p:cNvPicPr>
          <p:nvPr/>
        </p:nvPicPr>
        <p:blipFill>
          <a:blip r:embed="rId2"/>
          <a:stretch>
            <a:fillRect/>
          </a:stretch>
        </p:blipFill>
        <p:spPr>
          <a:xfrm>
            <a:off x="1010094" y="990247"/>
            <a:ext cx="3040911" cy="5550579"/>
          </a:xfrm>
          <a:prstGeom prst="rect">
            <a:avLst/>
          </a:prstGeom>
        </p:spPr>
      </p:pic>
      <p:pic>
        <p:nvPicPr>
          <p:cNvPr id="4" name="Picture 3">
            <a:extLst>
              <a:ext uri="{FF2B5EF4-FFF2-40B4-BE49-F238E27FC236}">
                <a16:creationId xmlns:a16="http://schemas.microsoft.com/office/drawing/2014/main" id="{5977DD66-C71A-3DA5-250B-387EC06F55B1}"/>
              </a:ext>
            </a:extLst>
          </p:cNvPr>
          <p:cNvPicPr>
            <a:picLocks noChangeAspect="1"/>
          </p:cNvPicPr>
          <p:nvPr/>
        </p:nvPicPr>
        <p:blipFill>
          <a:blip r:embed="rId3"/>
          <a:stretch>
            <a:fillRect/>
          </a:stretch>
        </p:blipFill>
        <p:spPr>
          <a:xfrm>
            <a:off x="5212365" y="848279"/>
            <a:ext cx="6843849" cy="5692547"/>
          </a:xfrm>
          <a:prstGeom prst="rect">
            <a:avLst/>
          </a:prstGeom>
        </p:spPr>
      </p:pic>
    </p:spTree>
    <p:extLst>
      <p:ext uri="{BB962C8B-B14F-4D97-AF65-F5344CB8AC3E}">
        <p14:creationId xmlns:p14="http://schemas.microsoft.com/office/powerpoint/2010/main" val="1890323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24F69-0B3F-9319-2F05-EF6643A567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A4A8C5-AF2F-196A-DD4F-93824EAD469F}"/>
              </a:ext>
            </a:extLst>
          </p:cNvPr>
          <p:cNvSpPr>
            <a:spLocks noGrp="1"/>
          </p:cNvSpPr>
          <p:nvPr>
            <p:ph type="title"/>
          </p:nvPr>
        </p:nvSpPr>
        <p:spPr>
          <a:xfrm>
            <a:off x="354724" y="0"/>
            <a:ext cx="10515600" cy="893379"/>
          </a:xfrm>
        </p:spPr>
        <p:txBody>
          <a:bodyPr/>
          <a:lstStyle/>
          <a:p>
            <a:r>
              <a:rPr lang="en-US" b="1" dirty="0">
                <a:solidFill>
                  <a:schemeClr val="accent1">
                    <a:lumMod val="75000"/>
                  </a:schemeClr>
                </a:solidFill>
              </a:rPr>
              <a:t>Geospatial Process</a:t>
            </a:r>
            <a:endParaRPr lang="en-TZ" b="1" dirty="0">
              <a:solidFill>
                <a:schemeClr val="accent1">
                  <a:lumMod val="75000"/>
                </a:schemeClr>
              </a:solidFill>
            </a:endParaRPr>
          </a:p>
        </p:txBody>
      </p:sp>
      <p:pic>
        <p:nvPicPr>
          <p:cNvPr id="7" name="Picture 6">
            <a:extLst>
              <a:ext uri="{FF2B5EF4-FFF2-40B4-BE49-F238E27FC236}">
                <a16:creationId xmlns:a16="http://schemas.microsoft.com/office/drawing/2014/main" id="{46B42E98-9290-EA41-6000-EF4FE350D8E1}"/>
              </a:ext>
            </a:extLst>
          </p:cNvPr>
          <p:cNvPicPr>
            <a:picLocks noChangeAspect="1"/>
          </p:cNvPicPr>
          <p:nvPr/>
        </p:nvPicPr>
        <p:blipFill>
          <a:blip r:embed="rId2"/>
          <a:stretch>
            <a:fillRect/>
          </a:stretch>
        </p:blipFill>
        <p:spPr>
          <a:xfrm>
            <a:off x="669560" y="1103162"/>
            <a:ext cx="10852880" cy="5371209"/>
          </a:xfrm>
          <a:prstGeom prst="rect">
            <a:avLst/>
          </a:prstGeom>
        </p:spPr>
      </p:pic>
    </p:spTree>
    <p:extLst>
      <p:ext uri="{BB962C8B-B14F-4D97-AF65-F5344CB8AC3E}">
        <p14:creationId xmlns:p14="http://schemas.microsoft.com/office/powerpoint/2010/main" val="1858285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755F9-9D52-8103-7F1D-7E7A363B9EB5}"/>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2B158734-FEA2-CDA7-DF98-7E85826F8CA1}"/>
              </a:ext>
            </a:extLst>
          </p:cNvPr>
          <p:cNvSpPr>
            <a:spLocks noGrp="1"/>
          </p:cNvSpPr>
          <p:nvPr>
            <p:ph type="title"/>
          </p:nvPr>
        </p:nvSpPr>
        <p:spPr>
          <a:xfrm>
            <a:off x="1010094" y="0"/>
            <a:ext cx="9703980" cy="754912"/>
          </a:xfrm>
        </p:spPr>
        <p:txBody>
          <a:bodyPr>
            <a:normAutofit/>
          </a:bodyPr>
          <a:lstStyle/>
          <a:p>
            <a:pPr algn="ctr"/>
            <a:r>
              <a:rPr lang="en-US" dirty="0">
                <a:solidFill>
                  <a:srgbClr val="C00000"/>
                </a:solidFill>
                <a:latin typeface="Times New Roman" panose="02020603050405020304" pitchFamily="18" charset="0"/>
                <a:cs typeface="Times New Roman" panose="02020603050405020304" pitchFamily="18" charset="0"/>
              </a:rPr>
              <a:t>Structures of GIS Data</a:t>
            </a:r>
            <a:endParaRPr lang="en-TZ" dirty="0">
              <a:solidFill>
                <a:srgbClr val="C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975939F-B61B-FDCE-B556-57B265617B7F}"/>
              </a:ext>
            </a:extLst>
          </p:cNvPr>
          <p:cNvPicPr>
            <a:picLocks noChangeAspect="1"/>
          </p:cNvPicPr>
          <p:nvPr/>
        </p:nvPicPr>
        <p:blipFill>
          <a:blip r:embed="rId2"/>
          <a:stretch>
            <a:fillRect/>
          </a:stretch>
        </p:blipFill>
        <p:spPr>
          <a:xfrm>
            <a:off x="1010094" y="1049356"/>
            <a:ext cx="10228666" cy="5468402"/>
          </a:xfrm>
          <a:prstGeom prst="rect">
            <a:avLst/>
          </a:prstGeom>
        </p:spPr>
      </p:pic>
    </p:spTree>
    <p:extLst>
      <p:ext uri="{BB962C8B-B14F-4D97-AF65-F5344CB8AC3E}">
        <p14:creationId xmlns:p14="http://schemas.microsoft.com/office/powerpoint/2010/main" val="527315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41AEC-4531-6BCD-CE36-87A4EEEBCFF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09B8B0F-B446-9940-C9F9-46B5BF573A82}"/>
              </a:ext>
            </a:extLst>
          </p:cNvPr>
          <p:cNvPicPr>
            <a:picLocks noChangeAspect="1"/>
          </p:cNvPicPr>
          <p:nvPr/>
        </p:nvPicPr>
        <p:blipFill>
          <a:blip r:embed="rId2"/>
          <a:stretch>
            <a:fillRect/>
          </a:stretch>
        </p:blipFill>
        <p:spPr>
          <a:xfrm>
            <a:off x="1978723" y="566035"/>
            <a:ext cx="8937865" cy="6004886"/>
          </a:xfrm>
          <a:prstGeom prst="rect">
            <a:avLst/>
          </a:prstGeom>
        </p:spPr>
      </p:pic>
    </p:spTree>
    <p:extLst>
      <p:ext uri="{BB962C8B-B14F-4D97-AF65-F5344CB8AC3E}">
        <p14:creationId xmlns:p14="http://schemas.microsoft.com/office/powerpoint/2010/main" val="3940149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870C5-6149-D563-C5A7-CDE012BF27E2}"/>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C700F10A-182E-291F-2D0D-B4B29FE8C425}"/>
              </a:ext>
            </a:extLst>
          </p:cNvPr>
          <p:cNvSpPr>
            <a:spLocks noGrp="1"/>
          </p:cNvSpPr>
          <p:nvPr>
            <p:ph type="title"/>
          </p:nvPr>
        </p:nvSpPr>
        <p:spPr>
          <a:xfrm>
            <a:off x="733647" y="520994"/>
            <a:ext cx="9703980" cy="1499191"/>
          </a:xfrm>
        </p:spPr>
        <p:txBody>
          <a:bodyPr>
            <a:normAutofit/>
          </a:bodyPr>
          <a:lstStyle/>
          <a:p>
            <a:pPr algn="ctr"/>
            <a:r>
              <a:rPr lang="en-US" dirty="0">
                <a:solidFill>
                  <a:srgbClr val="C00000"/>
                </a:solidFill>
                <a:latin typeface="Times New Roman" panose="02020603050405020304" pitchFamily="18" charset="0"/>
                <a:cs typeface="Times New Roman" panose="02020603050405020304" pitchFamily="18" charset="0"/>
              </a:rPr>
              <a:t>What is Remote Sensing?</a:t>
            </a:r>
            <a:endParaRPr lang="en-TZ" dirty="0">
              <a:solidFill>
                <a:srgbClr val="C00000"/>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36A72B98-A5A7-936B-6A94-DA77E4C3EBA7}"/>
              </a:ext>
            </a:extLst>
          </p:cNvPr>
          <p:cNvSpPr txBox="1">
            <a:spLocks/>
          </p:cNvSpPr>
          <p:nvPr/>
        </p:nvSpPr>
        <p:spPr>
          <a:xfrm>
            <a:off x="935666" y="2108790"/>
            <a:ext cx="9703980" cy="1825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Times New Roman" panose="02020603050405020304" pitchFamily="18" charset="0"/>
                <a:cs typeface="Times New Roman" panose="02020603050405020304" pitchFamily="18" charset="0"/>
              </a:rPr>
              <a:t>Measurement of object characteristics without direct contact</a:t>
            </a:r>
            <a:endParaRPr lang="en-TZ"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2899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DCDF1-177F-A7E2-2DB6-DFE519A51B1B}"/>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3E64E59-E24A-7A89-E95B-B3A622F74FEA}"/>
              </a:ext>
            </a:extLst>
          </p:cNvPr>
          <p:cNvSpPr>
            <a:spLocks noGrp="1"/>
          </p:cNvSpPr>
          <p:nvPr>
            <p:ph type="title"/>
          </p:nvPr>
        </p:nvSpPr>
        <p:spPr>
          <a:xfrm>
            <a:off x="733647" y="1"/>
            <a:ext cx="9703980" cy="1073888"/>
          </a:xfrm>
        </p:spPr>
        <p:txBody>
          <a:bodyPr>
            <a:normAutofit/>
          </a:bodyPr>
          <a:lstStyle/>
          <a:p>
            <a:pPr algn="ctr"/>
            <a:r>
              <a:rPr lang="en-US" dirty="0">
                <a:solidFill>
                  <a:srgbClr val="C00000"/>
                </a:solidFill>
                <a:latin typeface="Times New Roman" panose="02020603050405020304" pitchFamily="18" charset="0"/>
                <a:cs typeface="Times New Roman" panose="02020603050405020304" pitchFamily="18" charset="0"/>
              </a:rPr>
              <a:t>Remote Sensing devices in daily life</a:t>
            </a:r>
            <a:endParaRPr lang="en-TZ" dirty="0">
              <a:solidFill>
                <a:srgbClr val="C00000"/>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9D8FDF76-112E-3A16-644B-7E489C6510E8}"/>
              </a:ext>
            </a:extLst>
          </p:cNvPr>
          <p:cNvSpPr txBox="1">
            <a:spLocks/>
          </p:cNvSpPr>
          <p:nvPr/>
        </p:nvSpPr>
        <p:spPr>
          <a:xfrm>
            <a:off x="627321" y="1460204"/>
            <a:ext cx="10813311" cy="2165498"/>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gn="just">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General Items: Radio, television, cell phone, GPS receiver, camera, Infrared camera, telescope, etc.</a:t>
            </a:r>
          </a:p>
          <a:p>
            <a:pPr marL="571500" indent="-571500" algn="just">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Other optical devices, RF devices, infrared/violet devices, X-ray, Seismograph, radiometer, magnetometer, gravimeter, etc.</a:t>
            </a:r>
          </a:p>
        </p:txBody>
      </p:sp>
      <p:pic>
        <p:nvPicPr>
          <p:cNvPr id="4" name="Picture 3">
            <a:extLst>
              <a:ext uri="{FF2B5EF4-FFF2-40B4-BE49-F238E27FC236}">
                <a16:creationId xmlns:a16="http://schemas.microsoft.com/office/drawing/2014/main" id="{3C8C0B7B-0D2D-5F4B-FD60-4665F28E42A2}"/>
              </a:ext>
            </a:extLst>
          </p:cNvPr>
          <p:cNvPicPr>
            <a:picLocks noChangeAspect="1"/>
          </p:cNvPicPr>
          <p:nvPr/>
        </p:nvPicPr>
        <p:blipFill>
          <a:blip r:embed="rId2"/>
          <a:stretch>
            <a:fillRect/>
          </a:stretch>
        </p:blipFill>
        <p:spPr>
          <a:xfrm>
            <a:off x="922790" y="3891264"/>
            <a:ext cx="5258571" cy="2966735"/>
          </a:xfrm>
          <a:prstGeom prst="rect">
            <a:avLst/>
          </a:prstGeom>
        </p:spPr>
      </p:pic>
      <p:pic>
        <p:nvPicPr>
          <p:cNvPr id="6" name="Picture 5">
            <a:extLst>
              <a:ext uri="{FF2B5EF4-FFF2-40B4-BE49-F238E27FC236}">
                <a16:creationId xmlns:a16="http://schemas.microsoft.com/office/drawing/2014/main" id="{9A13B815-17DF-C58A-BA24-CC485F6FEC42}"/>
              </a:ext>
            </a:extLst>
          </p:cNvPr>
          <p:cNvPicPr>
            <a:picLocks noChangeAspect="1"/>
          </p:cNvPicPr>
          <p:nvPr/>
        </p:nvPicPr>
        <p:blipFill>
          <a:blip r:embed="rId3"/>
          <a:stretch>
            <a:fillRect/>
          </a:stretch>
        </p:blipFill>
        <p:spPr>
          <a:xfrm>
            <a:off x="7439415" y="3503176"/>
            <a:ext cx="3639711" cy="3359734"/>
          </a:xfrm>
          <a:prstGeom prst="rect">
            <a:avLst/>
          </a:prstGeom>
        </p:spPr>
      </p:pic>
    </p:spTree>
    <p:extLst>
      <p:ext uri="{BB962C8B-B14F-4D97-AF65-F5344CB8AC3E}">
        <p14:creationId xmlns:p14="http://schemas.microsoft.com/office/powerpoint/2010/main" val="3862662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BF124-E576-4918-DB9A-CF00D8C6002B}"/>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BF21F6E-4B72-BF07-B154-54E9EF8ED525}"/>
              </a:ext>
            </a:extLst>
          </p:cNvPr>
          <p:cNvSpPr>
            <a:spLocks noGrp="1"/>
          </p:cNvSpPr>
          <p:nvPr>
            <p:ph type="title"/>
          </p:nvPr>
        </p:nvSpPr>
        <p:spPr>
          <a:xfrm>
            <a:off x="733647" y="1"/>
            <a:ext cx="9703980" cy="1073888"/>
          </a:xfrm>
        </p:spPr>
        <p:txBody>
          <a:bodyPr>
            <a:normAutofit/>
          </a:bodyPr>
          <a:lstStyle/>
          <a:p>
            <a:pPr algn="ctr"/>
            <a:r>
              <a:rPr lang="en-US" dirty="0">
                <a:solidFill>
                  <a:srgbClr val="C00000"/>
                </a:solidFill>
                <a:latin typeface="Times New Roman" panose="02020603050405020304" pitchFamily="18" charset="0"/>
                <a:cs typeface="Times New Roman" panose="02020603050405020304" pitchFamily="18" charset="0"/>
              </a:rPr>
              <a:t>Sensors - Wavelengths</a:t>
            </a:r>
            <a:endParaRPr lang="en-TZ" dirty="0">
              <a:solidFill>
                <a:srgbClr val="C00000"/>
              </a:solidFill>
              <a:latin typeface="Times New Roman" panose="02020603050405020304" pitchFamily="18" charset="0"/>
              <a:cs typeface="Times New Roman" panose="02020603050405020304" pitchFamily="18" charset="0"/>
            </a:endParaRPr>
          </a:p>
        </p:txBody>
      </p:sp>
      <p:sp>
        <p:nvSpPr>
          <p:cNvPr id="5" name="AutoShape 2" descr="Mākaha remote sensing project">
            <a:extLst>
              <a:ext uri="{FF2B5EF4-FFF2-40B4-BE49-F238E27FC236}">
                <a16:creationId xmlns:a16="http://schemas.microsoft.com/office/drawing/2014/main" id="{EA87D110-0C44-FB9F-C605-CAFA581FFD6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Z"/>
          </a:p>
        </p:txBody>
      </p:sp>
      <p:pic>
        <p:nvPicPr>
          <p:cNvPr id="8" name="Picture 7">
            <a:extLst>
              <a:ext uri="{FF2B5EF4-FFF2-40B4-BE49-F238E27FC236}">
                <a16:creationId xmlns:a16="http://schemas.microsoft.com/office/drawing/2014/main" id="{7C3E4736-5DBB-250A-444C-92E7EE4B6F4F}"/>
              </a:ext>
            </a:extLst>
          </p:cNvPr>
          <p:cNvPicPr>
            <a:picLocks noChangeAspect="1"/>
          </p:cNvPicPr>
          <p:nvPr/>
        </p:nvPicPr>
        <p:blipFill>
          <a:blip r:embed="rId2"/>
          <a:stretch>
            <a:fillRect/>
          </a:stretch>
        </p:blipFill>
        <p:spPr>
          <a:xfrm>
            <a:off x="0" y="1251188"/>
            <a:ext cx="12192000" cy="4660423"/>
          </a:xfrm>
          <a:prstGeom prst="rect">
            <a:avLst/>
          </a:prstGeom>
        </p:spPr>
      </p:pic>
      <p:sp>
        <p:nvSpPr>
          <p:cNvPr id="10" name="TextBox 9">
            <a:extLst>
              <a:ext uri="{FF2B5EF4-FFF2-40B4-BE49-F238E27FC236}">
                <a16:creationId xmlns:a16="http://schemas.microsoft.com/office/drawing/2014/main" id="{D640C972-E44E-0E2C-B48B-9EF073C7E93B}"/>
              </a:ext>
            </a:extLst>
          </p:cNvPr>
          <p:cNvSpPr txBox="1"/>
          <p:nvPr/>
        </p:nvSpPr>
        <p:spPr>
          <a:xfrm>
            <a:off x="1846963" y="6216133"/>
            <a:ext cx="7477347" cy="477054"/>
          </a:xfrm>
          <a:prstGeom prst="rect">
            <a:avLst/>
          </a:prstGeom>
          <a:noFill/>
        </p:spPr>
        <p:txBody>
          <a:bodyPr wrap="square">
            <a:spAutoFit/>
          </a:bodyPr>
          <a:lstStyle/>
          <a:p>
            <a:r>
              <a:rPr lang="en-US" sz="2500" b="1" dirty="0"/>
              <a:t>Source:</a:t>
            </a:r>
            <a:r>
              <a:rPr lang="en-US" sz="2500" dirty="0"/>
              <a:t> (</a:t>
            </a:r>
            <a:r>
              <a:rPr lang="en-TZ" dirty="0"/>
              <a:t>https://decode6.org/articles/how-do-remote-sensors-work/</a:t>
            </a:r>
            <a:r>
              <a:rPr lang="en-US" dirty="0"/>
              <a:t>)</a:t>
            </a:r>
            <a:endParaRPr lang="en-TZ" dirty="0"/>
          </a:p>
        </p:txBody>
      </p:sp>
    </p:spTree>
    <p:extLst>
      <p:ext uri="{BB962C8B-B14F-4D97-AF65-F5344CB8AC3E}">
        <p14:creationId xmlns:p14="http://schemas.microsoft.com/office/powerpoint/2010/main" val="4263251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1B40C-9777-CD9C-9D6E-EDBBA0D8DB25}"/>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F0F121E6-B57E-8356-158A-42ED6B442EC7}"/>
              </a:ext>
            </a:extLst>
          </p:cNvPr>
          <p:cNvSpPr>
            <a:spLocks noGrp="1"/>
          </p:cNvSpPr>
          <p:nvPr>
            <p:ph type="title"/>
          </p:nvPr>
        </p:nvSpPr>
        <p:spPr>
          <a:xfrm>
            <a:off x="733647" y="1"/>
            <a:ext cx="9703980" cy="1073888"/>
          </a:xfrm>
        </p:spPr>
        <p:txBody>
          <a:bodyPr>
            <a:normAutofit/>
          </a:bodyPr>
          <a:lstStyle/>
          <a:p>
            <a:pPr algn="ctr"/>
            <a:r>
              <a:rPr lang="en-US" dirty="0">
                <a:solidFill>
                  <a:srgbClr val="C00000"/>
                </a:solidFill>
                <a:latin typeface="Times New Roman" panose="02020603050405020304" pitchFamily="18" charset="0"/>
                <a:cs typeface="Times New Roman" panose="02020603050405020304" pitchFamily="18" charset="0"/>
              </a:rPr>
              <a:t>Sensors - Wavelengths</a:t>
            </a:r>
            <a:endParaRPr lang="en-TZ" dirty="0">
              <a:solidFill>
                <a:srgbClr val="C00000"/>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7C85A387-6266-645C-65B0-ECE70D447B25}"/>
              </a:ext>
            </a:extLst>
          </p:cNvPr>
          <p:cNvSpPr txBox="1">
            <a:spLocks/>
          </p:cNvSpPr>
          <p:nvPr/>
        </p:nvSpPr>
        <p:spPr>
          <a:xfrm>
            <a:off x="733647" y="4469793"/>
            <a:ext cx="10813311" cy="107388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4000" dirty="0">
                <a:latin typeface="Times New Roman" panose="02020603050405020304" pitchFamily="18" charset="0"/>
                <a:cs typeface="Times New Roman" panose="02020603050405020304" pitchFamily="18" charset="0"/>
              </a:rPr>
              <a:t>Based on different wavelength, remote sensing can be categorized as the following: </a:t>
            </a:r>
            <a:r>
              <a:rPr lang="en-US" sz="4000" dirty="0">
                <a:solidFill>
                  <a:schemeClr val="accent2">
                    <a:lumMod val="75000"/>
                  </a:schemeClr>
                </a:solidFill>
                <a:latin typeface="Times New Roman" panose="02020603050405020304" pitchFamily="18" charset="0"/>
                <a:cs typeface="Times New Roman" panose="02020603050405020304" pitchFamily="18" charset="0"/>
              </a:rPr>
              <a:t>Visible-Near Infrared, Infrared, Microwave</a:t>
            </a:r>
          </a:p>
        </p:txBody>
      </p:sp>
      <p:pic>
        <p:nvPicPr>
          <p:cNvPr id="5122" name="Picture 2" descr="Light Wavelengths">
            <a:extLst>
              <a:ext uri="{FF2B5EF4-FFF2-40B4-BE49-F238E27FC236}">
                <a16:creationId xmlns:a16="http://schemas.microsoft.com/office/drawing/2014/main" id="{BED33140-78A5-B200-01DC-67B6CF8BB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827" y="814015"/>
            <a:ext cx="9448800" cy="34153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E9D372F-DE8A-A7F6-0EA9-980638A4F167}"/>
              </a:ext>
            </a:extLst>
          </p:cNvPr>
          <p:cNvSpPr txBox="1">
            <a:spLocks/>
          </p:cNvSpPr>
          <p:nvPr/>
        </p:nvSpPr>
        <p:spPr>
          <a:xfrm>
            <a:off x="474921" y="5784112"/>
            <a:ext cx="11585941" cy="10738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dirty="0">
                <a:latin typeface="Times New Roman" panose="02020603050405020304" pitchFamily="18" charset="0"/>
                <a:cs typeface="Times New Roman" panose="02020603050405020304" pitchFamily="18" charset="0"/>
              </a:rPr>
              <a:t>Satellite remote sensing for conservation – (WWF_Satellite_Remote_Sensing_Guide_2018) </a:t>
            </a:r>
            <a:r>
              <a:rPr lang="en-US" sz="2500" dirty="0">
                <a:solidFill>
                  <a:srgbClr val="FF0000"/>
                </a:solidFill>
                <a:latin typeface="Times New Roman" panose="02020603050405020304" pitchFamily="18" charset="0"/>
                <a:cs typeface="Times New Roman" panose="02020603050405020304" pitchFamily="18" charset="0"/>
              </a:rPr>
              <a:t>found in the folder</a:t>
            </a:r>
            <a:endParaRPr lang="en-TZ" sz="25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8205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F1121-D07D-4BE7-862B-DD90F2186C01}"/>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036A89CF-6164-1736-D658-20E9FD8C581D}"/>
              </a:ext>
            </a:extLst>
          </p:cNvPr>
          <p:cNvSpPr>
            <a:spLocks noGrp="1"/>
          </p:cNvSpPr>
          <p:nvPr>
            <p:ph type="title"/>
          </p:nvPr>
        </p:nvSpPr>
        <p:spPr>
          <a:xfrm>
            <a:off x="733647" y="1"/>
            <a:ext cx="9703980" cy="850604"/>
          </a:xfrm>
        </p:spPr>
        <p:txBody>
          <a:bodyPr>
            <a:normAutofit/>
          </a:bodyPr>
          <a:lstStyle/>
          <a:p>
            <a:pPr algn="ctr"/>
            <a:r>
              <a:rPr lang="en-US" dirty="0">
                <a:solidFill>
                  <a:srgbClr val="C00000"/>
                </a:solidFill>
                <a:latin typeface="Times New Roman" panose="02020603050405020304" pitchFamily="18" charset="0"/>
                <a:cs typeface="Times New Roman" panose="02020603050405020304" pitchFamily="18" charset="0"/>
              </a:rPr>
              <a:t>Optical remote sensing</a:t>
            </a:r>
            <a:endParaRPr lang="en-TZ" dirty="0">
              <a:solidFill>
                <a:srgbClr val="C00000"/>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32186451-30E5-2455-59A1-FA7C46E0C8AB}"/>
              </a:ext>
            </a:extLst>
          </p:cNvPr>
          <p:cNvSpPr txBox="1">
            <a:spLocks/>
          </p:cNvSpPr>
          <p:nvPr/>
        </p:nvSpPr>
        <p:spPr>
          <a:xfrm>
            <a:off x="733647" y="5784111"/>
            <a:ext cx="10813311" cy="107388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dirty="0">
                <a:latin typeface="Times New Roman" panose="02020603050405020304" pitchFamily="18" charset="0"/>
                <a:cs typeface="Times New Roman" panose="02020603050405020304" pitchFamily="18" charset="0"/>
              </a:rPr>
              <a:t>Different materials reflect and absorb differently at different wavelengths. Thus, the targets can be differentiated by their spectral reflectance signatures in the remotely sensed images.</a:t>
            </a:r>
            <a:endParaRPr lang="en-US" sz="4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8726AB1-43DD-78B3-B0B0-95CB7A57F1E5}"/>
              </a:ext>
            </a:extLst>
          </p:cNvPr>
          <p:cNvPicPr>
            <a:picLocks noChangeAspect="1"/>
          </p:cNvPicPr>
          <p:nvPr/>
        </p:nvPicPr>
        <p:blipFill>
          <a:blip r:embed="rId2"/>
          <a:stretch>
            <a:fillRect/>
          </a:stretch>
        </p:blipFill>
        <p:spPr>
          <a:xfrm>
            <a:off x="1754373" y="956928"/>
            <a:ext cx="8172018" cy="4508206"/>
          </a:xfrm>
          <a:prstGeom prst="rect">
            <a:avLst/>
          </a:prstGeom>
        </p:spPr>
      </p:pic>
    </p:spTree>
    <p:extLst>
      <p:ext uri="{BB962C8B-B14F-4D97-AF65-F5344CB8AC3E}">
        <p14:creationId xmlns:p14="http://schemas.microsoft.com/office/powerpoint/2010/main" val="708174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027">
            <a:extLst>
              <a:ext uri="{FF2B5EF4-FFF2-40B4-BE49-F238E27FC236}">
                <a16:creationId xmlns:a16="http://schemas.microsoft.com/office/drawing/2014/main" id="{234A1BAF-CE5A-AEDB-FDA4-77A924E8A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188" y="1080480"/>
            <a:ext cx="5380875" cy="5661631"/>
          </a:xfrm>
          <a:prstGeom prst="rect">
            <a:avLst/>
          </a:prstGeom>
          <a:noFill/>
          <a:ln w="9525">
            <a:solidFill>
              <a:schemeClr val="tx1"/>
            </a:solidFill>
            <a:miter lim="800000"/>
            <a:headEnd/>
            <a:tailEnd/>
          </a:ln>
          <a:effectLst>
            <a:outerShdw dist="89803" dir="27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46083" name="Rectangle 1028">
            <a:extLst>
              <a:ext uri="{FF2B5EF4-FFF2-40B4-BE49-F238E27FC236}">
                <a16:creationId xmlns:a16="http://schemas.microsoft.com/office/drawing/2014/main" id="{A43FFED8-0980-B814-D829-903937CC75E1}"/>
              </a:ext>
            </a:extLst>
          </p:cNvPr>
          <p:cNvSpPr>
            <a:spLocks noChangeArrowheads="1"/>
          </p:cNvSpPr>
          <p:nvPr/>
        </p:nvSpPr>
        <p:spPr bwMode="auto">
          <a:xfrm>
            <a:off x="9321801" y="6130926"/>
            <a:ext cx="981075" cy="284163"/>
          </a:xfrm>
          <a:prstGeom prst="rect">
            <a:avLst/>
          </a:prstGeom>
          <a:solidFill>
            <a:srgbClr val="1409F3"/>
          </a:solidFill>
          <a:ln w="12700">
            <a:solidFill>
              <a:schemeClr val="tx1"/>
            </a:solidFill>
            <a:miter lim="800000"/>
            <a:headEnd/>
            <a:tailEnd/>
          </a:ln>
          <a:effectLst>
            <a:outerShdw dist="107763" dir="2700000" algn="ctr" rotWithShape="0">
              <a:srgbClr val="000000"/>
            </a:outerShdw>
          </a:effectLst>
        </p:spPr>
        <p:txBody>
          <a:bodyPr wrap="none" lIns="90487" tIns="44450" rIns="90487" bIns="4445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pPr>
            <a:r>
              <a:rPr lang="en-US" altLang="zh-CN" sz="1200">
                <a:solidFill>
                  <a:srgbClr val="FFFFFF"/>
                </a:solidFill>
                <a:latin typeface="Times" panose="02020603050405020304" pitchFamily="18" charset="0"/>
              </a:rPr>
              <a:t>Jensen, 2000</a:t>
            </a:r>
            <a:endParaRPr lang="en-US" altLang="zh-CN" sz="2400">
              <a:solidFill>
                <a:srgbClr val="FFFFFF"/>
              </a:solidFill>
              <a:latin typeface="Times" panose="02020603050405020304" pitchFamily="18" charset="0"/>
            </a:endParaRPr>
          </a:p>
        </p:txBody>
      </p:sp>
      <p:sp>
        <p:nvSpPr>
          <p:cNvPr id="46084" name="标题 2">
            <a:extLst>
              <a:ext uri="{FF2B5EF4-FFF2-40B4-BE49-F238E27FC236}">
                <a16:creationId xmlns:a16="http://schemas.microsoft.com/office/drawing/2014/main" id="{54542CF1-DBA0-49E7-3BDB-EBA9D1A70419}"/>
              </a:ext>
            </a:extLst>
          </p:cNvPr>
          <p:cNvSpPr>
            <a:spLocks noGrp="1"/>
          </p:cNvSpPr>
          <p:nvPr>
            <p:ph type="title"/>
          </p:nvPr>
        </p:nvSpPr>
        <p:spPr>
          <a:xfrm>
            <a:off x="1774825" y="115889"/>
            <a:ext cx="8229600" cy="936625"/>
          </a:xfrm>
        </p:spPr>
        <p:txBody>
          <a:bodyPr/>
          <a:lstStyle/>
          <a:p>
            <a:r>
              <a:rPr lang="en-US" altLang="zh-CN">
                <a:latin typeface="Arial" panose="020B0604020202020204" pitchFamily="34" charset="0"/>
                <a:cs typeface="Arial" panose="020B0604020202020204" pitchFamily="34" charset="0"/>
              </a:rPr>
              <a:t>Spatial resolution</a:t>
            </a:r>
            <a:endParaRPr lang="zh-CN" altLang="en-US">
              <a:latin typeface="Arial" panose="020B0604020202020204" pitchFamily="34" charset="0"/>
              <a:cs typeface="Arial" panose="020B0604020202020204" pitchFamily="34" charset="0"/>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091B3-4081-9766-E25D-80DDBF849E99}"/>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ACA3AE30-E778-B0BE-89F0-928A8325C06D}"/>
              </a:ext>
            </a:extLst>
          </p:cNvPr>
          <p:cNvSpPr>
            <a:spLocks noGrp="1"/>
          </p:cNvSpPr>
          <p:nvPr>
            <p:ph type="title"/>
          </p:nvPr>
        </p:nvSpPr>
        <p:spPr>
          <a:xfrm>
            <a:off x="733647" y="1"/>
            <a:ext cx="9703980" cy="850604"/>
          </a:xfrm>
        </p:spPr>
        <p:txBody>
          <a:bodyPr>
            <a:normAutofit/>
          </a:bodyPr>
          <a:lstStyle/>
          <a:p>
            <a:pPr algn="ctr"/>
            <a:r>
              <a:rPr lang="en-US" dirty="0">
                <a:solidFill>
                  <a:srgbClr val="C00000"/>
                </a:solidFill>
                <a:latin typeface="Times New Roman" panose="02020603050405020304" pitchFamily="18" charset="0"/>
                <a:cs typeface="Times New Roman" panose="02020603050405020304" pitchFamily="18" charset="0"/>
              </a:rPr>
              <a:t>Advantages of Remote Sensing</a:t>
            </a:r>
            <a:endParaRPr lang="en-TZ" dirty="0">
              <a:solidFill>
                <a:srgbClr val="C00000"/>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E5521383-2F4C-1230-941C-2D6F02913757}"/>
              </a:ext>
            </a:extLst>
          </p:cNvPr>
          <p:cNvSpPr txBox="1">
            <a:spLocks/>
          </p:cNvSpPr>
          <p:nvPr/>
        </p:nvSpPr>
        <p:spPr>
          <a:xfrm>
            <a:off x="733647" y="988827"/>
            <a:ext cx="10813311" cy="391278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gn="just">
              <a:buFont typeface="+mj-lt"/>
              <a:buAutoNum type="arabicPeriod"/>
            </a:pPr>
            <a:r>
              <a:rPr lang="en-US" dirty="0">
                <a:latin typeface="Times New Roman" panose="02020603050405020304" pitchFamily="18" charset="0"/>
                <a:cs typeface="Times New Roman" panose="02020603050405020304" pitchFamily="18" charset="0"/>
              </a:rPr>
              <a:t>Able to obtain large area information in a relatively short period of time</a:t>
            </a:r>
          </a:p>
          <a:p>
            <a:pPr marL="742950" indent="-742950" algn="just">
              <a:buFont typeface="+mj-lt"/>
              <a:buAutoNum type="arabicPeriod"/>
            </a:pPr>
            <a:r>
              <a:rPr lang="en-US" sz="4000" dirty="0">
                <a:latin typeface="Times New Roman" panose="02020603050405020304" pitchFamily="18" charset="0"/>
                <a:cs typeface="Times New Roman" panose="02020603050405020304" pitchFamily="18" charset="0"/>
              </a:rPr>
              <a:t>Information can be displayed in form of graphic and non-graphic messages</a:t>
            </a:r>
          </a:p>
          <a:p>
            <a:pPr marL="742950" indent="-742950" algn="just">
              <a:buFont typeface="+mj-lt"/>
              <a:buAutoNum type="arabicPeriod"/>
            </a:pPr>
            <a:r>
              <a:rPr lang="en-US" sz="4000" dirty="0">
                <a:latin typeface="Times New Roman" panose="02020603050405020304" pitchFamily="18" charset="0"/>
                <a:cs typeface="Times New Roman" panose="02020603050405020304" pitchFamily="18" charset="0"/>
              </a:rPr>
              <a:t>Reduce the manpower and risk of operation</a:t>
            </a: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r>
              <a:rPr lang="en-US" sz="4000" dirty="0">
                <a:latin typeface="Times New Roman" panose="02020603050405020304" pitchFamily="18" charset="0"/>
                <a:cs typeface="Times New Roman" panose="02020603050405020304" pitchFamily="18" charset="0"/>
              </a:rPr>
              <a:t>Aerial Photos and Satellite Images are the common types of remote sensing images</a:t>
            </a:r>
          </a:p>
        </p:txBody>
      </p:sp>
    </p:spTree>
    <p:extLst>
      <p:ext uri="{BB962C8B-B14F-4D97-AF65-F5344CB8AC3E}">
        <p14:creationId xmlns:p14="http://schemas.microsoft.com/office/powerpoint/2010/main" val="4193332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AF75F-7C05-8BD3-75D6-BE9F21D09D7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218C5CB4-828A-BD96-1C05-08A4DF1DD1CC}"/>
              </a:ext>
            </a:extLst>
          </p:cNvPr>
          <p:cNvSpPr>
            <a:spLocks noGrp="1"/>
          </p:cNvSpPr>
          <p:nvPr>
            <p:ph type="title"/>
          </p:nvPr>
        </p:nvSpPr>
        <p:spPr>
          <a:xfrm>
            <a:off x="733647" y="520994"/>
            <a:ext cx="9703980" cy="1499191"/>
          </a:xfrm>
        </p:spPr>
        <p:txBody>
          <a:bodyPr>
            <a:normAutofit/>
          </a:bodyPr>
          <a:lstStyle/>
          <a:p>
            <a:pPr algn="ctr"/>
            <a:r>
              <a:rPr lang="en-US" dirty="0">
                <a:solidFill>
                  <a:srgbClr val="C00000"/>
                </a:solidFill>
                <a:latin typeface="Times New Roman" panose="02020603050405020304" pitchFamily="18" charset="0"/>
                <a:cs typeface="Times New Roman" panose="02020603050405020304" pitchFamily="18" charset="0"/>
              </a:rPr>
              <a:t>Remote Sensing</a:t>
            </a:r>
            <a:endParaRPr lang="en-TZ" dirty="0">
              <a:solidFill>
                <a:srgbClr val="C00000"/>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546BEE13-C90C-F5C2-B0C8-84101C153A2E}"/>
              </a:ext>
            </a:extLst>
          </p:cNvPr>
          <p:cNvSpPr txBox="1">
            <a:spLocks/>
          </p:cNvSpPr>
          <p:nvPr/>
        </p:nvSpPr>
        <p:spPr>
          <a:xfrm>
            <a:off x="935666" y="2108790"/>
            <a:ext cx="9703980" cy="1825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Times New Roman" panose="02020603050405020304" pitchFamily="18" charset="0"/>
                <a:cs typeface="Times New Roman" panose="02020603050405020304" pitchFamily="18" charset="0"/>
              </a:rPr>
              <a:t>Aerial photo</a:t>
            </a:r>
            <a:endParaRPr lang="en-TZ"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7431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96D67-0169-463F-A204-CA6D47A031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F92A0-057A-DE03-F7F0-D912E2DD8FAE}"/>
              </a:ext>
            </a:extLst>
          </p:cNvPr>
          <p:cNvSpPr>
            <a:spLocks noGrp="1"/>
          </p:cNvSpPr>
          <p:nvPr>
            <p:ph type="title"/>
          </p:nvPr>
        </p:nvSpPr>
        <p:spPr>
          <a:xfrm>
            <a:off x="365234" y="136634"/>
            <a:ext cx="10515600" cy="893379"/>
          </a:xfrm>
        </p:spPr>
        <p:txBody>
          <a:bodyPr/>
          <a:lstStyle/>
          <a:p>
            <a:r>
              <a:rPr lang="en-US" dirty="0">
                <a:solidFill>
                  <a:schemeClr val="accent2">
                    <a:lumMod val="75000"/>
                  </a:schemeClr>
                </a:solidFill>
              </a:rPr>
              <a:t>What is Geographic Information Systems (GIS)</a:t>
            </a:r>
            <a:endParaRPr lang="en-TZ" dirty="0">
              <a:solidFill>
                <a:schemeClr val="accent2">
                  <a:lumMod val="75000"/>
                </a:schemeClr>
              </a:solidFill>
            </a:endParaRPr>
          </a:p>
        </p:txBody>
      </p:sp>
      <p:sp>
        <p:nvSpPr>
          <p:cNvPr id="3" name="Title 1">
            <a:extLst>
              <a:ext uri="{FF2B5EF4-FFF2-40B4-BE49-F238E27FC236}">
                <a16:creationId xmlns:a16="http://schemas.microsoft.com/office/drawing/2014/main" id="{EDE88B7F-5103-3F75-4F5D-B7A5CADC7AD6}"/>
              </a:ext>
            </a:extLst>
          </p:cNvPr>
          <p:cNvSpPr txBox="1">
            <a:spLocks/>
          </p:cNvSpPr>
          <p:nvPr/>
        </p:nvSpPr>
        <p:spPr>
          <a:xfrm>
            <a:off x="507123" y="1334814"/>
            <a:ext cx="10515600" cy="497139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gn="just">
              <a:lnSpc>
                <a:spcPct val="150000"/>
              </a:lnSpc>
              <a:buFont typeface="Wingdings" panose="05000000000000000000" pitchFamily="2" charset="2"/>
              <a:buChar char="v"/>
            </a:pPr>
            <a:r>
              <a:rPr lang="en-US" dirty="0">
                <a:solidFill>
                  <a:schemeClr val="accent1">
                    <a:lumMod val="75000"/>
                  </a:schemeClr>
                </a:solidFill>
              </a:rPr>
              <a:t>	GIS Integration of relevant Spatial Data</a:t>
            </a:r>
          </a:p>
          <a:p>
            <a:pPr marL="571500" indent="-571500" algn="just">
              <a:lnSpc>
                <a:spcPct val="150000"/>
              </a:lnSpc>
              <a:buFont typeface="Wingdings" panose="05000000000000000000" pitchFamily="2" charset="2"/>
              <a:buChar char="v"/>
            </a:pPr>
            <a:r>
              <a:rPr lang="en-US" dirty="0">
                <a:solidFill>
                  <a:schemeClr val="accent1">
                    <a:lumMod val="75000"/>
                  </a:schemeClr>
                </a:solidFill>
              </a:rPr>
              <a:t>	Establish on the foundation of 	Geographic 	Database</a:t>
            </a:r>
          </a:p>
          <a:p>
            <a:pPr marL="571500" indent="-571500" algn="just">
              <a:lnSpc>
                <a:spcPct val="150000"/>
              </a:lnSpc>
              <a:buFont typeface="Wingdings" panose="05000000000000000000" pitchFamily="2" charset="2"/>
              <a:buChar char="v"/>
            </a:pPr>
            <a:r>
              <a:rPr lang="en-US" dirty="0">
                <a:solidFill>
                  <a:schemeClr val="accent1">
                    <a:lumMod val="75000"/>
                  </a:schemeClr>
                </a:solidFill>
              </a:rPr>
              <a:t>	Enable to extract, edit, update, data saving, 		enquiry, process, analysis and display</a:t>
            </a:r>
            <a:endParaRPr lang="en-TZ" dirty="0">
              <a:solidFill>
                <a:schemeClr val="accent1">
                  <a:lumMod val="75000"/>
                </a:schemeClr>
              </a:solidFill>
            </a:endParaRPr>
          </a:p>
        </p:txBody>
      </p:sp>
    </p:spTree>
    <p:extLst>
      <p:ext uri="{BB962C8B-B14F-4D97-AF65-F5344CB8AC3E}">
        <p14:creationId xmlns:p14="http://schemas.microsoft.com/office/powerpoint/2010/main" val="1892200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0D13E-E3E3-078D-E177-F0EC3D10E124}"/>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DF77186A-1392-5229-C567-8544A0828BC2}"/>
              </a:ext>
            </a:extLst>
          </p:cNvPr>
          <p:cNvSpPr>
            <a:spLocks noGrp="1"/>
          </p:cNvSpPr>
          <p:nvPr>
            <p:ph type="title"/>
          </p:nvPr>
        </p:nvSpPr>
        <p:spPr>
          <a:xfrm>
            <a:off x="808075" y="0"/>
            <a:ext cx="9703980" cy="978197"/>
          </a:xfrm>
        </p:spPr>
        <p:txBody>
          <a:bodyPr>
            <a:normAutofit/>
          </a:bodyPr>
          <a:lstStyle/>
          <a:p>
            <a:pPr algn="ctr"/>
            <a:r>
              <a:rPr lang="en-US" dirty="0">
                <a:solidFill>
                  <a:srgbClr val="C00000"/>
                </a:solidFill>
                <a:latin typeface="Times New Roman" panose="02020603050405020304" pitchFamily="18" charset="0"/>
                <a:cs typeface="Times New Roman" panose="02020603050405020304" pitchFamily="18" charset="0"/>
              </a:rPr>
              <a:t>Aerial Photos</a:t>
            </a:r>
            <a:endParaRPr lang="en-TZ" dirty="0">
              <a:solidFill>
                <a:srgbClr val="C00000"/>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AF3C8516-D1A0-C00E-D8FF-02678BB4DE5C}"/>
              </a:ext>
            </a:extLst>
          </p:cNvPr>
          <p:cNvSpPr txBox="1">
            <a:spLocks/>
          </p:cNvSpPr>
          <p:nvPr/>
        </p:nvSpPr>
        <p:spPr>
          <a:xfrm>
            <a:off x="499731" y="978197"/>
            <a:ext cx="5160334" cy="1825255"/>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Pros</a:t>
            </a:r>
          </a:p>
          <a:p>
            <a:pPr marL="571500" indent="-571500">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High image quality</a:t>
            </a:r>
          </a:p>
          <a:p>
            <a:pPr marL="571500" indent="-571500">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High spatial resolution</a:t>
            </a:r>
          </a:p>
          <a:p>
            <a:pPr marL="571500" indent="-571500">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Large scale images</a:t>
            </a:r>
            <a:endParaRPr lang="en-TZ" sz="40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83F87E17-EC42-3D5E-7A82-61766E858928}"/>
              </a:ext>
            </a:extLst>
          </p:cNvPr>
          <p:cNvSpPr txBox="1">
            <a:spLocks/>
          </p:cNvSpPr>
          <p:nvPr/>
        </p:nvSpPr>
        <p:spPr>
          <a:xfrm>
            <a:off x="6223591" y="875416"/>
            <a:ext cx="5160334" cy="1825255"/>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Cons</a:t>
            </a:r>
          </a:p>
          <a:p>
            <a:pPr marL="571500" indent="-571500">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Easily affected by weather</a:t>
            </a:r>
          </a:p>
          <a:p>
            <a:pPr marL="571500" indent="-571500">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Non-real time images</a:t>
            </a:r>
            <a:endParaRPr lang="en-TZ" sz="4000" dirty="0">
              <a:latin typeface="Times New Roman" panose="02020603050405020304" pitchFamily="18" charset="0"/>
              <a:cs typeface="Times New Roman" panose="02020603050405020304" pitchFamily="18" charset="0"/>
            </a:endParaRPr>
          </a:p>
        </p:txBody>
      </p:sp>
      <p:pic>
        <p:nvPicPr>
          <p:cNvPr id="7170" name="Picture 2" descr="WHAT ARE THE DIFFERENT TYPES OF AERIAL PHOTOGRAPHY? - JR Resolutions">
            <a:extLst>
              <a:ext uri="{FF2B5EF4-FFF2-40B4-BE49-F238E27FC236}">
                <a16:creationId xmlns:a16="http://schemas.microsoft.com/office/drawing/2014/main" id="{64C95219-D7EA-D7FC-327E-8D03C2F257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4934" y="3329212"/>
            <a:ext cx="6500699" cy="35497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4CEB76B-F3F2-D8BB-4580-6E86C7207B2D}"/>
              </a:ext>
            </a:extLst>
          </p:cNvPr>
          <p:cNvPicPr>
            <a:picLocks noChangeAspect="1"/>
          </p:cNvPicPr>
          <p:nvPr/>
        </p:nvPicPr>
        <p:blipFill>
          <a:blip r:embed="rId3"/>
          <a:stretch>
            <a:fillRect/>
          </a:stretch>
        </p:blipFill>
        <p:spPr>
          <a:xfrm>
            <a:off x="481814" y="2934586"/>
            <a:ext cx="4026392" cy="3944350"/>
          </a:xfrm>
          <a:prstGeom prst="rect">
            <a:avLst/>
          </a:prstGeom>
        </p:spPr>
      </p:pic>
    </p:spTree>
    <p:extLst>
      <p:ext uri="{BB962C8B-B14F-4D97-AF65-F5344CB8AC3E}">
        <p14:creationId xmlns:p14="http://schemas.microsoft.com/office/powerpoint/2010/main" val="869033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3BE2B-BE92-869C-639E-4BF6E6C9AC2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55F05A5-5777-D23C-7098-7E193BFDB98C}"/>
              </a:ext>
            </a:extLst>
          </p:cNvPr>
          <p:cNvPicPr>
            <a:picLocks noChangeAspect="1"/>
          </p:cNvPicPr>
          <p:nvPr/>
        </p:nvPicPr>
        <p:blipFill>
          <a:blip r:embed="rId2"/>
          <a:srcRect b="10698"/>
          <a:stretch>
            <a:fillRect/>
          </a:stretch>
        </p:blipFill>
        <p:spPr>
          <a:xfrm>
            <a:off x="604108" y="0"/>
            <a:ext cx="10983784" cy="6124353"/>
          </a:xfrm>
          <a:prstGeom prst="rect">
            <a:avLst/>
          </a:prstGeom>
        </p:spPr>
      </p:pic>
    </p:spTree>
    <p:extLst>
      <p:ext uri="{BB962C8B-B14F-4D97-AF65-F5344CB8AC3E}">
        <p14:creationId xmlns:p14="http://schemas.microsoft.com/office/powerpoint/2010/main" val="3670471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81102-2B31-4142-00D3-C49A6FF2D1BA}"/>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7182786-59BA-6B3E-FC26-9AD369BCA8A8}"/>
              </a:ext>
            </a:extLst>
          </p:cNvPr>
          <p:cNvPicPr>
            <a:picLocks noChangeAspect="1"/>
          </p:cNvPicPr>
          <p:nvPr/>
        </p:nvPicPr>
        <p:blipFill>
          <a:blip r:embed="rId2"/>
          <a:stretch>
            <a:fillRect/>
          </a:stretch>
        </p:blipFill>
        <p:spPr>
          <a:xfrm>
            <a:off x="1611762" y="0"/>
            <a:ext cx="9082541" cy="6772939"/>
          </a:xfrm>
          <a:prstGeom prst="rect">
            <a:avLst/>
          </a:prstGeom>
        </p:spPr>
      </p:pic>
    </p:spTree>
    <p:extLst>
      <p:ext uri="{BB962C8B-B14F-4D97-AF65-F5344CB8AC3E}">
        <p14:creationId xmlns:p14="http://schemas.microsoft.com/office/powerpoint/2010/main" val="2093392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65F19-F2C3-F789-DDDF-EA32F743E9E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56477B5-6064-6F5C-8FA4-88FFD175D34C}"/>
              </a:ext>
            </a:extLst>
          </p:cNvPr>
          <p:cNvPicPr>
            <a:picLocks noChangeAspect="1"/>
          </p:cNvPicPr>
          <p:nvPr/>
        </p:nvPicPr>
        <p:blipFill>
          <a:blip r:embed="rId2"/>
          <a:stretch>
            <a:fillRect/>
          </a:stretch>
        </p:blipFill>
        <p:spPr>
          <a:xfrm>
            <a:off x="1278735" y="-103826"/>
            <a:ext cx="9321032" cy="6961826"/>
          </a:xfrm>
          <a:prstGeom prst="rect">
            <a:avLst/>
          </a:prstGeom>
        </p:spPr>
      </p:pic>
    </p:spTree>
    <p:extLst>
      <p:ext uri="{BB962C8B-B14F-4D97-AF65-F5344CB8AC3E}">
        <p14:creationId xmlns:p14="http://schemas.microsoft.com/office/powerpoint/2010/main" val="3363493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7305D-6F3A-35E5-13A6-D4ED4E06491B}"/>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6580372-612E-1BDB-A5D2-47DC30D70417}"/>
              </a:ext>
            </a:extLst>
          </p:cNvPr>
          <p:cNvSpPr>
            <a:spLocks noGrp="1"/>
          </p:cNvSpPr>
          <p:nvPr>
            <p:ph type="title"/>
          </p:nvPr>
        </p:nvSpPr>
        <p:spPr>
          <a:xfrm>
            <a:off x="733647" y="520994"/>
            <a:ext cx="9703980" cy="1499191"/>
          </a:xfrm>
        </p:spPr>
        <p:txBody>
          <a:bodyPr>
            <a:normAutofit/>
          </a:bodyPr>
          <a:lstStyle/>
          <a:p>
            <a:pPr algn="ctr"/>
            <a:r>
              <a:rPr lang="en-US" dirty="0">
                <a:solidFill>
                  <a:srgbClr val="C00000"/>
                </a:solidFill>
                <a:latin typeface="Times New Roman" panose="02020603050405020304" pitchFamily="18" charset="0"/>
                <a:cs typeface="Times New Roman" panose="02020603050405020304" pitchFamily="18" charset="0"/>
              </a:rPr>
              <a:t>Remote Sensing</a:t>
            </a:r>
            <a:endParaRPr lang="en-TZ" dirty="0">
              <a:solidFill>
                <a:srgbClr val="C00000"/>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358B278E-8CF0-D377-3640-F01611BB9F18}"/>
              </a:ext>
            </a:extLst>
          </p:cNvPr>
          <p:cNvSpPr txBox="1">
            <a:spLocks/>
          </p:cNvSpPr>
          <p:nvPr/>
        </p:nvSpPr>
        <p:spPr>
          <a:xfrm>
            <a:off x="935666" y="2108790"/>
            <a:ext cx="9703980" cy="1825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Times New Roman" panose="02020603050405020304" pitchFamily="18" charset="0"/>
                <a:cs typeface="Times New Roman" panose="02020603050405020304" pitchFamily="18" charset="0"/>
              </a:rPr>
              <a:t>Satellite Images</a:t>
            </a:r>
            <a:endParaRPr lang="en-TZ"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9527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2F0F8-756B-D65A-9808-1F7D0D45643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F2AD689-85A6-8BC4-0D93-98C43AE0817B}"/>
              </a:ext>
            </a:extLst>
          </p:cNvPr>
          <p:cNvPicPr>
            <a:picLocks noChangeAspect="1"/>
          </p:cNvPicPr>
          <p:nvPr/>
        </p:nvPicPr>
        <p:blipFill>
          <a:blip r:embed="rId2"/>
          <a:stretch>
            <a:fillRect/>
          </a:stretch>
        </p:blipFill>
        <p:spPr>
          <a:xfrm>
            <a:off x="1103482" y="279942"/>
            <a:ext cx="10155157" cy="5408476"/>
          </a:xfrm>
          <a:prstGeom prst="rect">
            <a:avLst/>
          </a:prstGeom>
        </p:spPr>
      </p:pic>
      <p:sp>
        <p:nvSpPr>
          <p:cNvPr id="4" name="Title 1">
            <a:extLst>
              <a:ext uri="{FF2B5EF4-FFF2-40B4-BE49-F238E27FC236}">
                <a16:creationId xmlns:a16="http://schemas.microsoft.com/office/drawing/2014/main" id="{25ED96DF-B0E5-D689-0FCB-58A4AA53B18E}"/>
              </a:ext>
            </a:extLst>
          </p:cNvPr>
          <p:cNvSpPr txBox="1">
            <a:spLocks/>
          </p:cNvSpPr>
          <p:nvPr/>
        </p:nvSpPr>
        <p:spPr>
          <a:xfrm>
            <a:off x="1180213" y="5688417"/>
            <a:ext cx="4915787" cy="499731"/>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Times New Roman" panose="02020603050405020304" pitchFamily="18" charset="0"/>
                <a:cs typeface="Times New Roman" panose="02020603050405020304" pitchFamily="18" charset="0"/>
              </a:rPr>
              <a:t>SPOT XS (Band G, R, R)</a:t>
            </a:r>
            <a:endParaRPr lang="en-TZ"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4607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241DE-01A5-1967-32E0-D5C732977A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4FAE7D-BFE2-EE43-133A-E1B0295640D2}"/>
              </a:ext>
            </a:extLst>
          </p:cNvPr>
          <p:cNvSpPr txBox="1">
            <a:spLocks/>
          </p:cNvSpPr>
          <p:nvPr/>
        </p:nvSpPr>
        <p:spPr>
          <a:xfrm>
            <a:off x="946298" y="248094"/>
            <a:ext cx="9661450" cy="65567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Times New Roman" panose="02020603050405020304" pitchFamily="18" charset="0"/>
                <a:cs typeface="Times New Roman" panose="02020603050405020304" pitchFamily="18" charset="0"/>
              </a:rPr>
              <a:t>Application of Grid Information – Satellite Images</a:t>
            </a:r>
            <a:endParaRPr lang="en-TZ" sz="4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C8D8A1B-32F1-A4A4-269A-E81505846424}"/>
              </a:ext>
            </a:extLst>
          </p:cNvPr>
          <p:cNvPicPr>
            <a:picLocks noChangeAspect="1"/>
          </p:cNvPicPr>
          <p:nvPr/>
        </p:nvPicPr>
        <p:blipFill>
          <a:blip r:embed="rId2"/>
          <a:stretch>
            <a:fillRect/>
          </a:stretch>
        </p:blipFill>
        <p:spPr>
          <a:xfrm>
            <a:off x="1435395" y="2029900"/>
            <a:ext cx="4107712" cy="3924332"/>
          </a:xfrm>
          <a:prstGeom prst="rect">
            <a:avLst/>
          </a:prstGeom>
        </p:spPr>
      </p:pic>
      <p:pic>
        <p:nvPicPr>
          <p:cNvPr id="7" name="Picture 6">
            <a:extLst>
              <a:ext uri="{FF2B5EF4-FFF2-40B4-BE49-F238E27FC236}">
                <a16:creationId xmlns:a16="http://schemas.microsoft.com/office/drawing/2014/main" id="{7E31FED6-0E43-50FB-6293-BBA45205ED12}"/>
              </a:ext>
            </a:extLst>
          </p:cNvPr>
          <p:cNvPicPr>
            <a:picLocks noChangeAspect="1"/>
          </p:cNvPicPr>
          <p:nvPr/>
        </p:nvPicPr>
        <p:blipFill>
          <a:blip r:embed="rId3"/>
          <a:stretch>
            <a:fillRect/>
          </a:stretch>
        </p:blipFill>
        <p:spPr>
          <a:xfrm>
            <a:off x="5777023" y="2381234"/>
            <a:ext cx="4128342" cy="2963937"/>
          </a:xfrm>
          <a:prstGeom prst="rect">
            <a:avLst/>
          </a:prstGeom>
        </p:spPr>
      </p:pic>
      <p:sp>
        <p:nvSpPr>
          <p:cNvPr id="8" name="Title 1">
            <a:extLst>
              <a:ext uri="{FF2B5EF4-FFF2-40B4-BE49-F238E27FC236}">
                <a16:creationId xmlns:a16="http://schemas.microsoft.com/office/drawing/2014/main" id="{86E17B16-0439-6BEF-BEDF-FDA02751F113}"/>
              </a:ext>
            </a:extLst>
          </p:cNvPr>
          <p:cNvSpPr txBox="1">
            <a:spLocks/>
          </p:cNvSpPr>
          <p:nvPr/>
        </p:nvSpPr>
        <p:spPr>
          <a:xfrm>
            <a:off x="1435395" y="1655760"/>
            <a:ext cx="3625702" cy="374140"/>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Times New Roman" panose="02020603050405020304" pitchFamily="18" charset="0"/>
                <a:cs typeface="Times New Roman" panose="02020603050405020304" pitchFamily="18" charset="0"/>
              </a:rPr>
              <a:t>Satellite Images</a:t>
            </a:r>
            <a:endParaRPr lang="en-TZ" sz="4000" dirty="0">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D9CF72F4-A5BD-E8D5-6571-CF36D815A640}"/>
              </a:ext>
            </a:extLst>
          </p:cNvPr>
          <p:cNvSpPr txBox="1">
            <a:spLocks/>
          </p:cNvSpPr>
          <p:nvPr/>
        </p:nvSpPr>
        <p:spPr>
          <a:xfrm>
            <a:off x="5777023" y="2054563"/>
            <a:ext cx="3625702" cy="374140"/>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Times New Roman" panose="02020603050405020304" pitchFamily="18" charset="0"/>
                <a:cs typeface="Times New Roman" panose="02020603050405020304" pitchFamily="18" charset="0"/>
              </a:rPr>
              <a:t>Aerial Images</a:t>
            </a:r>
            <a:endParaRPr lang="en-TZ"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0061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2EA98-4B4C-D5ED-4590-688623EE1B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75F849-E0C1-81C2-02C4-F1E8C5708861}"/>
              </a:ext>
            </a:extLst>
          </p:cNvPr>
          <p:cNvSpPr txBox="1">
            <a:spLocks/>
          </p:cNvSpPr>
          <p:nvPr/>
        </p:nvSpPr>
        <p:spPr>
          <a:xfrm>
            <a:off x="935666" y="2108790"/>
            <a:ext cx="9703980" cy="1825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0" lang="en-US" sz="3400" b="0" i="0" u="none" strike="noStrike" kern="1200" cap="all" spc="200" normalizeH="0" baseline="0" noProof="0" dirty="0">
                <a:ln>
                  <a:noFill/>
                </a:ln>
                <a:solidFill>
                  <a:srgbClr val="262626"/>
                </a:solidFill>
                <a:effectLst/>
                <a:uLnTx/>
                <a:uFillTx/>
                <a:latin typeface="Gill Sans MT" panose="020B0502020104020203"/>
                <a:ea typeface="+mj-ea"/>
                <a:cs typeface="+mj-cs"/>
              </a:rPr>
              <a:t>Satellite-Based Land Cover Mapping via Google Earth Engine</a:t>
            </a:r>
            <a:endParaRPr lang="en-TZ"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680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CDB7A-EC52-1EDC-20BD-AA0CBC3A91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D322A6-C734-105C-0DF3-69C3029735FE}"/>
              </a:ext>
            </a:extLst>
          </p:cNvPr>
          <p:cNvSpPr txBox="1">
            <a:spLocks/>
          </p:cNvSpPr>
          <p:nvPr/>
        </p:nvSpPr>
        <p:spPr>
          <a:xfrm>
            <a:off x="604283" y="265814"/>
            <a:ext cx="10983433" cy="63051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just" fontAlgn="auto">
              <a:spcAft>
                <a:spcPts val="0"/>
              </a:spcAft>
              <a:buClr>
                <a:srgbClr val="9BAFB5"/>
              </a:buClr>
              <a:buSzTx/>
              <a:tabLst/>
              <a:defRPr/>
            </a:pPr>
            <a:r>
              <a:rPr lang="en-US" sz="3700" b="1" dirty="0">
                <a:latin typeface="Times New Roman" panose="02020603050405020304" pitchFamily="18" charset="0"/>
                <a:cs typeface="Times New Roman" panose="02020603050405020304" pitchFamily="18" charset="0"/>
              </a:rPr>
              <a:t>What is Google Earth Engine (GEE)?</a:t>
            </a:r>
          </a:p>
          <a:p>
            <a:pPr marR="0" lvl="0" algn="just" fontAlgn="auto">
              <a:spcAft>
                <a:spcPts val="0"/>
              </a:spcAft>
              <a:buClr>
                <a:srgbClr val="9BAFB5"/>
              </a:buClr>
              <a:buSzTx/>
              <a:tabLst/>
              <a:defRPr/>
            </a:pPr>
            <a:r>
              <a:rPr lang="en-US" sz="3700" dirty="0">
                <a:latin typeface="Times New Roman" panose="02020603050405020304" pitchFamily="18" charset="0"/>
                <a:cs typeface="Times New Roman" panose="02020603050405020304" pitchFamily="18" charset="0"/>
              </a:rPr>
              <a:t>A cloud-based geospatial processing platform that enables analysis and visualization of satellite imagery and geospatial datasets at a global scale</a:t>
            </a:r>
          </a:p>
          <a:p>
            <a:pPr marR="0" lvl="0" algn="just" fontAlgn="auto">
              <a:spcAft>
                <a:spcPts val="0"/>
              </a:spcAft>
              <a:buClr>
                <a:srgbClr val="9BAFB5"/>
              </a:buClr>
              <a:buSzTx/>
              <a:tabLst/>
              <a:defRPr/>
            </a:pPr>
            <a:endParaRPr lang="en-US" sz="3700" b="1" dirty="0">
              <a:latin typeface="Times New Roman" panose="02020603050405020304" pitchFamily="18" charset="0"/>
              <a:cs typeface="Times New Roman" panose="02020603050405020304" pitchFamily="18" charset="0"/>
            </a:endParaRPr>
          </a:p>
          <a:p>
            <a:pPr marR="0" lvl="0" algn="just" fontAlgn="auto">
              <a:spcAft>
                <a:spcPts val="0"/>
              </a:spcAft>
              <a:buClr>
                <a:srgbClr val="9BAFB5"/>
              </a:buClr>
              <a:buSzTx/>
              <a:tabLst/>
              <a:defRPr/>
            </a:pPr>
            <a:r>
              <a:rPr lang="en-US" sz="3700" b="1" dirty="0">
                <a:latin typeface="Times New Roman" panose="02020603050405020304" pitchFamily="18" charset="0"/>
                <a:cs typeface="Times New Roman" panose="02020603050405020304" pitchFamily="18" charset="0"/>
              </a:rPr>
              <a:t>What does Google Earth Engine provide?</a:t>
            </a:r>
          </a:p>
          <a:p>
            <a:pPr marR="0" lvl="0" algn="just" fontAlgn="auto">
              <a:spcAft>
                <a:spcPts val="0"/>
              </a:spcAft>
              <a:buClr>
                <a:srgbClr val="9BAFB5"/>
              </a:buClr>
              <a:buSzTx/>
              <a:tabLst/>
              <a:defRPr/>
            </a:pPr>
            <a:r>
              <a:rPr lang="en-US" sz="3700" dirty="0">
                <a:latin typeface="Times New Roman" panose="02020603050405020304" pitchFamily="18" charset="0"/>
                <a:cs typeface="Times New Roman" panose="02020603050405020304" pitchFamily="18" charset="0"/>
              </a:rPr>
              <a:t>Access to a public data catalog with images from various satellite sensors. </a:t>
            </a:r>
          </a:p>
          <a:p>
            <a:pPr marR="0" lvl="0" algn="just" fontAlgn="auto">
              <a:spcAft>
                <a:spcPts val="0"/>
              </a:spcAft>
              <a:buClr>
                <a:srgbClr val="9BAFB5"/>
              </a:buClr>
              <a:buSzTx/>
              <a:tabLst/>
              <a:defRPr/>
            </a:pPr>
            <a:r>
              <a:rPr lang="en-US" sz="3700" dirty="0">
                <a:latin typeface="Times New Roman" panose="02020603050405020304" pitchFamily="18" charset="0"/>
                <a:cs typeface="Times New Roman" panose="02020603050405020304" pitchFamily="18" charset="0"/>
              </a:rPr>
              <a:t>JavaScript &amp; Python APIs for coding and automation. </a:t>
            </a:r>
          </a:p>
          <a:p>
            <a:pPr marR="0" lvl="0" algn="just" fontAlgn="auto">
              <a:spcAft>
                <a:spcPts val="0"/>
              </a:spcAft>
              <a:buClr>
                <a:srgbClr val="9BAFB5"/>
              </a:buClr>
              <a:buSzTx/>
              <a:tabLst/>
              <a:defRPr/>
            </a:pPr>
            <a:r>
              <a:rPr lang="en-US" sz="3700" dirty="0">
                <a:latin typeface="Times New Roman" panose="02020603050405020304" pitchFamily="18" charset="0"/>
                <a:cs typeface="Times New Roman" panose="02020603050405020304" pitchFamily="18" charset="0"/>
              </a:rPr>
              <a:t>Built-in machine learning algorithms for classification and modeling.</a:t>
            </a:r>
          </a:p>
        </p:txBody>
      </p:sp>
    </p:spTree>
    <p:extLst>
      <p:ext uri="{BB962C8B-B14F-4D97-AF65-F5344CB8AC3E}">
        <p14:creationId xmlns:p14="http://schemas.microsoft.com/office/powerpoint/2010/main" val="4043915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7E275-294C-ADA5-21B7-2347C1EF1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B4353A-C0A9-53FE-E6C3-3CFD9D03187B}"/>
              </a:ext>
            </a:extLst>
          </p:cNvPr>
          <p:cNvSpPr txBox="1">
            <a:spLocks/>
          </p:cNvSpPr>
          <p:nvPr/>
        </p:nvSpPr>
        <p:spPr>
          <a:xfrm>
            <a:off x="529855" y="0"/>
            <a:ext cx="10983433" cy="1095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just" fontAlgn="auto">
              <a:spcAft>
                <a:spcPts val="0"/>
              </a:spcAft>
              <a:buClr>
                <a:srgbClr val="9BAFB5"/>
              </a:buClr>
              <a:buSzTx/>
              <a:tabLst/>
              <a:defRPr/>
            </a:pPr>
            <a:r>
              <a:rPr lang="en-US" sz="3700" b="1" dirty="0">
                <a:latin typeface="Times New Roman" panose="02020603050405020304" pitchFamily="18" charset="0"/>
                <a:cs typeface="Times New Roman" panose="02020603050405020304" pitchFamily="18" charset="0"/>
              </a:rPr>
              <a:t>GEE INTERFACE</a:t>
            </a:r>
          </a:p>
        </p:txBody>
      </p:sp>
      <p:pic>
        <p:nvPicPr>
          <p:cNvPr id="3" name="Picture 2">
            <a:extLst>
              <a:ext uri="{FF2B5EF4-FFF2-40B4-BE49-F238E27FC236}">
                <a16:creationId xmlns:a16="http://schemas.microsoft.com/office/drawing/2014/main" id="{BC9BE212-2A67-8165-7A08-9C234D95D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55" y="959176"/>
            <a:ext cx="9917377" cy="4399633"/>
          </a:xfrm>
          <a:prstGeom prst="rect">
            <a:avLst/>
          </a:prstGeom>
        </p:spPr>
      </p:pic>
    </p:spTree>
    <p:extLst>
      <p:ext uri="{BB962C8B-B14F-4D97-AF65-F5344CB8AC3E}">
        <p14:creationId xmlns:p14="http://schemas.microsoft.com/office/powerpoint/2010/main" val="1879949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a:extLst>
              <a:ext uri="{FF2B5EF4-FFF2-40B4-BE49-F238E27FC236}">
                <a16:creationId xmlns:a16="http://schemas.microsoft.com/office/drawing/2014/main" id="{F1F30B12-B7F7-0F88-5D36-5FE717EFFB41}"/>
              </a:ext>
            </a:extLst>
          </p:cNvPr>
          <p:cNvSpPr>
            <a:spLocks noGrp="1" noChangeArrowheads="1"/>
          </p:cNvSpPr>
          <p:nvPr>
            <p:ph idx="1"/>
          </p:nvPr>
        </p:nvSpPr>
        <p:spPr>
          <a:xfrm>
            <a:off x="1703388" y="1268414"/>
            <a:ext cx="8496300" cy="5329237"/>
          </a:xfrm>
        </p:spPr>
        <p:txBody>
          <a:bodyPr/>
          <a:lstStyle/>
          <a:p>
            <a:pPr eaLnBrk="1" hangingPunct="1">
              <a:lnSpc>
                <a:spcPct val="90000"/>
              </a:lnSpc>
            </a:pPr>
            <a:r>
              <a:rPr lang="en-US" altLang="zh-CN" sz="3200">
                <a:latin typeface="Arial" panose="020B0604020202020204" pitchFamily="34" charset="0"/>
                <a:ea typeface="宋体" panose="02010600030101010101" pitchFamily="2" charset="-122"/>
                <a:cs typeface="Arial" panose="020B0604020202020204" pitchFamily="34" charset="0"/>
              </a:rPr>
              <a:t>Primary Geographic Data Capture</a:t>
            </a:r>
          </a:p>
          <a:p>
            <a:pPr lvl="1" eaLnBrk="1" hangingPunct="1">
              <a:lnSpc>
                <a:spcPct val="90000"/>
              </a:lnSpc>
            </a:pPr>
            <a:r>
              <a:rPr lang="en-US" altLang="zh-CN" sz="2800">
                <a:latin typeface="Arial" panose="020B0604020202020204" pitchFamily="34" charset="0"/>
                <a:ea typeface="宋体" panose="02010600030101010101" pitchFamily="2" charset="-122"/>
                <a:cs typeface="Arial" panose="020B0604020202020204" pitchFamily="34" charset="0"/>
              </a:rPr>
              <a:t>Geospatial data</a:t>
            </a:r>
          </a:p>
          <a:p>
            <a:pPr lvl="1" eaLnBrk="1" hangingPunct="1">
              <a:lnSpc>
                <a:spcPct val="90000"/>
              </a:lnSpc>
            </a:pPr>
            <a:r>
              <a:rPr lang="en-US" altLang="zh-CN" sz="2800">
                <a:latin typeface="Arial" panose="020B0604020202020204" pitchFamily="34" charset="0"/>
                <a:ea typeface="宋体" panose="02010600030101010101" pitchFamily="2" charset="-122"/>
                <a:cs typeface="Arial" panose="020B0604020202020204" pitchFamily="34" charset="0"/>
              </a:rPr>
              <a:t>Census</a:t>
            </a:r>
          </a:p>
          <a:p>
            <a:pPr lvl="1" eaLnBrk="1" hangingPunct="1">
              <a:lnSpc>
                <a:spcPct val="90000"/>
              </a:lnSpc>
            </a:pPr>
            <a:r>
              <a:rPr lang="en-US" altLang="zh-CN" sz="2800">
                <a:latin typeface="Arial" panose="020B0604020202020204" pitchFamily="34" charset="0"/>
                <a:ea typeface="宋体" panose="02010600030101010101" pitchFamily="2" charset="-122"/>
                <a:cs typeface="Arial" panose="020B0604020202020204" pitchFamily="34" charset="0"/>
              </a:rPr>
              <a:t>Field Surveying</a:t>
            </a:r>
          </a:p>
          <a:p>
            <a:pPr lvl="1" eaLnBrk="1" hangingPunct="1">
              <a:lnSpc>
                <a:spcPct val="90000"/>
              </a:lnSpc>
            </a:pPr>
            <a:r>
              <a:rPr lang="en-US" altLang="zh-CN" sz="2800">
                <a:latin typeface="Arial" panose="020B0604020202020204" pitchFamily="34" charset="0"/>
                <a:ea typeface="宋体" panose="02010600030101010101" pitchFamily="2" charset="-122"/>
                <a:cs typeface="Arial" panose="020B0604020202020204" pitchFamily="34" charset="0"/>
              </a:rPr>
              <a:t>Remote sensing</a:t>
            </a:r>
          </a:p>
          <a:p>
            <a:pPr lvl="1" eaLnBrk="1" hangingPunct="1">
              <a:lnSpc>
                <a:spcPct val="90000"/>
              </a:lnSpc>
            </a:pPr>
            <a:r>
              <a:rPr lang="en-US" altLang="zh-CN" sz="2800">
                <a:latin typeface="Arial" panose="020B0604020202020204" pitchFamily="34" charset="0"/>
                <a:ea typeface="宋体" panose="02010600030101010101" pitchFamily="2" charset="-122"/>
                <a:cs typeface="Arial" panose="020B0604020202020204" pitchFamily="34" charset="0"/>
              </a:rPr>
              <a:t>Photogrammetry</a:t>
            </a:r>
          </a:p>
          <a:p>
            <a:pPr lvl="1" eaLnBrk="1" hangingPunct="1">
              <a:lnSpc>
                <a:spcPct val="90000"/>
              </a:lnSpc>
            </a:pPr>
            <a:r>
              <a:rPr lang="en-US" altLang="zh-CN" sz="2800">
                <a:latin typeface="Arial" panose="020B0604020202020204" pitchFamily="34" charset="0"/>
                <a:ea typeface="宋体" panose="02010600030101010101" pitchFamily="2" charset="-122"/>
                <a:cs typeface="Arial" panose="020B0604020202020204" pitchFamily="34" charset="0"/>
              </a:rPr>
              <a:t>Global Positioning System</a:t>
            </a:r>
          </a:p>
          <a:p>
            <a:pPr lvl="1" eaLnBrk="1" hangingPunct="1">
              <a:lnSpc>
                <a:spcPct val="90000"/>
              </a:lnSpc>
            </a:pPr>
            <a:r>
              <a:rPr lang="en-US" altLang="zh-CN" sz="2800">
                <a:latin typeface="Arial" panose="020B0604020202020204" pitchFamily="34" charset="0"/>
                <a:ea typeface="宋体" panose="02010600030101010101" pitchFamily="2" charset="-122"/>
                <a:cs typeface="Arial" panose="020B0604020202020204" pitchFamily="34" charset="0"/>
              </a:rPr>
              <a:t>Radar imaging</a:t>
            </a:r>
          </a:p>
          <a:p>
            <a:pPr lvl="1" eaLnBrk="1" hangingPunct="1">
              <a:lnSpc>
                <a:spcPct val="90000"/>
              </a:lnSpc>
            </a:pPr>
            <a:r>
              <a:rPr lang="en-US" altLang="zh-CN" sz="2800">
                <a:latin typeface="Arial" panose="020B0604020202020204" pitchFamily="34" charset="0"/>
                <a:ea typeface="宋体" panose="02010600030101010101" pitchFamily="2" charset="-122"/>
                <a:cs typeface="Arial" panose="020B0604020202020204" pitchFamily="34" charset="0"/>
              </a:rPr>
              <a:t>Lidar</a:t>
            </a:r>
          </a:p>
          <a:p>
            <a:pPr eaLnBrk="1" hangingPunct="1">
              <a:lnSpc>
                <a:spcPct val="90000"/>
              </a:lnSpc>
            </a:pPr>
            <a:r>
              <a:rPr lang="en-US" altLang="zh-CN" sz="3200">
                <a:latin typeface="Arial" panose="020B0604020202020204" pitchFamily="34" charset="0"/>
                <a:ea typeface="宋体" panose="02010600030101010101" pitchFamily="2" charset="-122"/>
                <a:cs typeface="Arial" panose="020B0604020202020204" pitchFamily="34" charset="0"/>
              </a:rPr>
              <a:t>Secondary Geographic Data Capture</a:t>
            </a:r>
          </a:p>
          <a:p>
            <a:pPr eaLnBrk="1" hangingPunct="1">
              <a:lnSpc>
                <a:spcPct val="90000"/>
              </a:lnSpc>
            </a:pPr>
            <a:r>
              <a:rPr lang="en-US" altLang="zh-CN" sz="3200">
                <a:latin typeface="Arial" panose="020B0604020202020204" pitchFamily="34" charset="0"/>
                <a:ea typeface="宋体" panose="02010600030101010101" pitchFamily="2" charset="-122"/>
                <a:cs typeface="Arial" panose="020B0604020202020204" pitchFamily="34" charset="0"/>
              </a:rPr>
              <a:t>Human as sensors (or </a:t>
            </a:r>
            <a:r>
              <a:rPr lang="en-US" altLang="zh-CN" sz="3200">
                <a:latin typeface="Tahoma" panose="020B0604030504040204" pitchFamily="34" charset="0"/>
                <a:ea typeface="宋体" panose="02010600030101010101" pitchFamily="2" charset="-122"/>
                <a:cs typeface="Arial" panose="020B0604020202020204" pitchFamily="34" charset="0"/>
              </a:rPr>
              <a:t>Crowdsourcing</a:t>
            </a:r>
            <a:r>
              <a:rPr lang="en-US" altLang="zh-CN" sz="3200">
                <a:latin typeface="Arial" panose="020B0604020202020204" pitchFamily="34" charset="0"/>
                <a:ea typeface="宋体" panose="02010600030101010101" pitchFamily="2" charset="-122"/>
                <a:cs typeface="Arial" panose="020B0604020202020204" pitchFamily="34" charset="0"/>
              </a:rPr>
              <a:t>)</a:t>
            </a:r>
          </a:p>
          <a:p>
            <a:pPr eaLnBrk="1" hangingPunct="1">
              <a:lnSpc>
                <a:spcPct val="90000"/>
              </a:lnSpc>
            </a:pPr>
            <a:endParaRPr lang="en-US" altLang="zh-CN" sz="3200">
              <a:latin typeface="Arial" panose="020B0604020202020204" pitchFamily="34" charset="0"/>
              <a:ea typeface="宋体" panose="02010600030101010101" pitchFamily="2" charset="-122"/>
              <a:cs typeface="Arial" panose="020B0604020202020204" pitchFamily="34" charset="0"/>
            </a:endParaRPr>
          </a:p>
          <a:p>
            <a:pPr eaLnBrk="1" hangingPunct="1">
              <a:lnSpc>
                <a:spcPct val="90000"/>
              </a:lnSpc>
            </a:pPr>
            <a:endParaRPr lang="en-US" altLang="zh-CN" sz="3200">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ransition>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5E23A-980B-EDC3-E609-7AAF562B5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20074D-4E0E-C0E2-BDF3-7649F077CF7A}"/>
              </a:ext>
            </a:extLst>
          </p:cNvPr>
          <p:cNvSpPr txBox="1">
            <a:spLocks/>
          </p:cNvSpPr>
          <p:nvPr/>
        </p:nvSpPr>
        <p:spPr>
          <a:xfrm>
            <a:off x="604283" y="0"/>
            <a:ext cx="10983433" cy="1127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just" fontAlgn="auto">
              <a:spcAft>
                <a:spcPts val="0"/>
              </a:spcAft>
              <a:buClr>
                <a:srgbClr val="9BAFB5"/>
              </a:buClr>
              <a:buSzTx/>
              <a:tabLst/>
              <a:defRPr/>
            </a:pPr>
            <a:r>
              <a:rPr lang="en-US" sz="3700" b="1" dirty="0">
                <a:latin typeface="Times New Roman" panose="02020603050405020304" pitchFamily="18" charset="0"/>
                <a:cs typeface="Times New Roman" panose="02020603050405020304" pitchFamily="18" charset="0"/>
              </a:rPr>
              <a:t>LAND COVER MAPPING</a:t>
            </a:r>
          </a:p>
        </p:txBody>
      </p:sp>
      <p:sp>
        <p:nvSpPr>
          <p:cNvPr id="4" name="TextBox 3">
            <a:extLst>
              <a:ext uri="{FF2B5EF4-FFF2-40B4-BE49-F238E27FC236}">
                <a16:creationId xmlns:a16="http://schemas.microsoft.com/office/drawing/2014/main" id="{A35CB835-158F-3139-462F-E29060A869EE}"/>
              </a:ext>
            </a:extLst>
          </p:cNvPr>
          <p:cNvSpPr txBox="1"/>
          <p:nvPr/>
        </p:nvSpPr>
        <p:spPr>
          <a:xfrm>
            <a:off x="1095153" y="1711037"/>
            <a:ext cx="8210993" cy="3816429"/>
          </a:xfrm>
          <a:prstGeom prst="rect">
            <a:avLst/>
          </a:prstGeom>
          <a:noFill/>
        </p:spPr>
        <p:txBody>
          <a:bodyPr wrap="square">
            <a:spAutoFit/>
          </a:bodyPr>
          <a:lstStyle/>
          <a:p>
            <a:pPr marL="0" indent="0" eaLnBrk="0" fontAlgn="base" hangingPunct="0">
              <a:spcBef>
                <a:spcPct val="0"/>
              </a:spcBef>
              <a:spcAft>
                <a:spcPct val="0"/>
              </a:spcAft>
              <a:buClrTx/>
              <a:buNone/>
            </a:pPr>
            <a:r>
              <a:rPr lang="en-US" altLang="en-US" sz="2800" b="1" dirty="0">
                <a:solidFill>
                  <a:schemeClr val="tx1"/>
                </a:solidFill>
                <a:latin typeface="Arial" panose="020B0604020202020204" pitchFamily="34" charset="0"/>
              </a:rPr>
              <a:t>Step 01</a:t>
            </a:r>
            <a:br>
              <a:rPr lang="en-US" altLang="en-US" sz="2800" b="1" dirty="0">
                <a:solidFill>
                  <a:schemeClr val="tx1"/>
                </a:solidFill>
                <a:latin typeface="Arial" panose="020B0604020202020204" pitchFamily="34" charset="0"/>
              </a:rPr>
            </a:br>
            <a:r>
              <a:rPr lang="en-US" altLang="en-US" sz="2800" b="1" dirty="0">
                <a:solidFill>
                  <a:schemeClr val="tx1"/>
                </a:solidFill>
                <a:latin typeface="Arial" panose="020B0604020202020204" pitchFamily="34" charset="0"/>
              </a:rPr>
              <a:t>📍Upload Shapefile / Insert Coordinates</a:t>
            </a:r>
            <a:br>
              <a:rPr lang="en-US" altLang="en-US" sz="2800" b="1" dirty="0">
                <a:solidFill>
                  <a:schemeClr val="tx1"/>
                </a:solidFill>
                <a:latin typeface="Arial" panose="020B0604020202020204" pitchFamily="34" charset="0"/>
              </a:rPr>
            </a:br>
            <a:r>
              <a:rPr lang="en-US" altLang="en-US" sz="2800" dirty="0">
                <a:solidFill>
                  <a:schemeClr val="tx1"/>
                </a:solidFill>
                <a:latin typeface="Arial" panose="020B0604020202020204" pitchFamily="34" charset="0"/>
              </a:rPr>
              <a:t>Step 02</a:t>
            </a:r>
            <a:br>
              <a:rPr lang="en-US" altLang="en-US" sz="2800" dirty="0">
                <a:solidFill>
                  <a:schemeClr val="tx1"/>
                </a:solidFill>
                <a:latin typeface="Arial" panose="020B0604020202020204" pitchFamily="34" charset="0"/>
              </a:rPr>
            </a:br>
            <a:r>
              <a:rPr lang="en-US" altLang="en-US" sz="2800" dirty="0">
                <a:solidFill>
                  <a:schemeClr val="tx1"/>
                </a:solidFill>
                <a:latin typeface="Arial" panose="020B0604020202020204" pitchFamily="34" charset="0"/>
              </a:rPr>
              <a:t>👨‍💻 Create Script</a:t>
            </a:r>
          </a:p>
          <a:p>
            <a:pPr marL="0" indent="0" eaLnBrk="0" fontAlgn="base" hangingPunct="0">
              <a:spcBef>
                <a:spcPct val="0"/>
              </a:spcBef>
              <a:spcAft>
                <a:spcPct val="0"/>
              </a:spcAft>
              <a:buClrTx/>
              <a:buNone/>
            </a:pPr>
            <a:r>
              <a:rPr lang="en-US" altLang="en-US" sz="2800" dirty="0">
                <a:solidFill>
                  <a:schemeClr val="tx1"/>
                </a:solidFill>
                <a:latin typeface="Arial" panose="020B0604020202020204" pitchFamily="34" charset="0"/>
              </a:rPr>
              <a:t>Step 03</a:t>
            </a:r>
          </a:p>
          <a:p>
            <a:pPr marL="0" indent="0" eaLnBrk="0" fontAlgn="base" hangingPunct="0">
              <a:spcBef>
                <a:spcPct val="0"/>
              </a:spcBef>
              <a:spcAft>
                <a:spcPct val="0"/>
              </a:spcAft>
              <a:buClrTx/>
              <a:buNone/>
            </a:pPr>
            <a:r>
              <a:rPr lang="en-US" altLang="en-US" sz="2800" dirty="0">
                <a:solidFill>
                  <a:schemeClr val="tx1"/>
                </a:solidFill>
                <a:latin typeface="Arial" panose="020B0604020202020204" pitchFamily="34" charset="0"/>
              </a:rPr>
              <a:t>Training Data</a:t>
            </a:r>
          </a:p>
          <a:p>
            <a:pPr marL="0" indent="0" eaLnBrk="0" fontAlgn="base" hangingPunct="0">
              <a:spcBef>
                <a:spcPct val="0"/>
              </a:spcBef>
              <a:spcAft>
                <a:spcPct val="0"/>
              </a:spcAft>
              <a:buClrTx/>
              <a:buNone/>
            </a:pPr>
            <a:r>
              <a:rPr lang="en-US" altLang="en-US" sz="2800" dirty="0">
                <a:solidFill>
                  <a:schemeClr val="tx1"/>
                </a:solidFill>
                <a:latin typeface="Arial" panose="020B0604020202020204" pitchFamily="34" charset="0"/>
              </a:rPr>
              <a:t>Step 04</a:t>
            </a:r>
            <a:br>
              <a:rPr lang="en-US" altLang="en-US" sz="2800" dirty="0">
                <a:solidFill>
                  <a:schemeClr val="tx1"/>
                </a:solidFill>
                <a:latin typeface="Arial" panose="020B0604020202020204" pitchFamily="34" charset="0"/>
              </a:rPr>
            </a:br>
            <a:r>
              <a:rPr lang="en-US" altLang="en-US" sz="2800" dirty="0">
                <a:solidFill>
                  <a:schemeClr val="tx1"/>
                </a:solidFill>
                <a:latin typeface="Arial" panose="020B0604020202020204" pitchFamily="34" charset="0"/>
              </a:rPr>
              <a:t>📤 Export and ⬇️ Download Result</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6646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1ECED-59A5-5CD3-634F-3CB5EF4C3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6A9A82-06AA-4576-C6AC-F8B7A95439DE}"/>
              </a:ext>
            </a:extLst>
          </p:cNvPr>
          <p:cNvSpPr txBox="1">
            <a:spLocks/>
          </p:cNvSpPr>
          <p:nvPr/>
        </p:nvSpPr>
        <p:spPr>
          <a:xfrm>
            <a:off x="604283" y="0"/>
            <a:ext cx="10983433" cy="7868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just" fontAlgn="auto">
              <a:spcAft>
                <a:spcPts val="0"/>
              </a:spcAft>
              <a:buClr>
                <a:srgbClr val="9BAFB5"/>
              </a:buClr>
              <a:buSzTx/>
              <a:tabLst/>
              <a:defRPr/>
            </a:pPr>
            <a:r>
              <a:rPr lang="en-US" sz="3700" b="1" dirty="0">
                <a:latin typeface="Times New Roman" panose="02020603050405020304" pitchFamily="18" charset="0"/>
                <a:cs typeface="Times New Roman" panose="02020603050405020304" pitchFamily="18" charset="0"/>
              </a:rPr>
              <a:t>Upload Shapefile/Coordinates</a:t>
            </a:r>
          </a:p>
        </p:txBody>
      </p:sp>
      <p:pic>
        <p:nvPicPr>
          <p:cNvPr id="3" name="Content Placeholder 4">
            <a:extLst>
              <a:ext uri="{FF2B5EF4-FFF2-40B4-BE49-F238E27FC236}">
                <a16:creationId xmlns:a16="http://schemas.microsoft.com/office/drawing/2014/main" id="{6DBA268E-875E-CFF2-5759-19C5F0E630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54643"/>
            <a:ext cx="3694160" cy="4051948"/>
          </a:xfrm>
        </p:spPr>
      </p:pic>
      <p:grpSp>
        <p:nvGrpSpPr>
          <p:cNvPr id="4" name="Group 3">
            <a:extLst>
              <a:ext uri="{FF2B5EF4-FFF2-40B4-BE49-F238E27FC236}">
                <a16:creationId xmlns:a16="http://schemas.microsoft.com/office/drawing/2014/main" id="{138AB0DA-3EC2-8A47-A6DB-91D6A0CF1BA1}"/>
              </a:ext>
            </a:extLst>
          </p:cNvPr>
          <p:cNvGrpSpPr/>
          <p:nvPr/>
        </p:nvGrpSpPr>
        <p:grpSpPr>
          <a:xfrm>
            <a:off x="3672193" y="657611"/>
            <a:ext cx="3887557" cy="3139321"/>
            <a:chOff x="2332491" y="2075417"/>
            <a:chExt cx="3887557" cy="3139321"/>
          </a:xfrm>
        </p:grpSpPr>
        <p:sp>
          <p:nvSpPr>
            <p:cNvPr id="5" name="TextBox 4">
              <a:extLst>
                <a:ext uri="{FF2B5EF4-FFF2-40B4-BE49-F238E27FC236}">
                  <a16:creationId xmlns:a16="http://schemas.microsoft.com/office/drawing/2014/main" id="{F99427ED-FA8D-78F2-2D4F-FCCBEC4A4327}"/>
                </a:ext>
              </a:extLst>
            </p:cNvPr>
            <p:cNvSpPr txBox="1"/>
            <p:nvPr/>
          </p:nvSpPr>
          <p:spPr>
            <a:xfrm>
              <a:off x="2937706" y="2075417"/>
              <a:ext cx="3282342" cy="3139321"/>
            </a:xfrm>
            <a:prstGeom prst="rect">
              <a:avLst/>
            </a:prstGeom>
            <a:solidFill>
              <a:schemeClr val="bg1">
                <a:lumMod val="65000"/>
              </a:schemeClr>
            </a:solidFill>
          </p:spPr>
          <p:txBody>
            <a:bodyPr wrap="square" rtlCol="0">
              <a:spAutoFit/>
            </a:bodyPr>
            <a:lstStyle/>
            <a:p>
              <a:pPr algn="just"/>
              <a:r>
                <a:rPr lang="en-US" dirty="0">
                  <a:latin typeface="Arial" panose="020B0604020202020204" pitchFamily="34" charset="0"/>
                  <a:ea typeface="Tahoma" panose="020B0604030504040204" pitchFamily="34" charset="0"/>
                  <a:cs typeface="Arial" panose="020B0604020202020204" pitchFamily="34" charset="0"/>
                </a:rPr>
                <a:t>On the left pane, select the Assets tab. Under Table upload, choose: </a:t>
              </a:r>
              <a:r>
                <a:rPr lang="en-US" b="1" dirty="0">
                  <a:latin typeface="Arial" panose="020B0604020202020204" pitchFamily="34" charset="0"/>
                  <a:ea typeface="Tahoma" panose="020B0604030504040204" pitchFamily="34" charset="0"/>
                  <a:cs typeface="Arial" panose="020B0604020202020204" pitchFamily="34" charset="0"/>
                </a:rPr>
                <a:t>Shape files</a:t>
              </a:r>
              <a:r>
                <a:rPr lang="en-US" dirty="0">
                  <a:latin typeface="Arial" panose="020B0604020202020204" pitchFamily="34" charset="0"/>
                  <a:ea typeface="Tahoma" panose="020B0604030504040204" pitchFamily="34" charset="0"/>
                  <a:cs typeface="Arial" panose="020B0604020202020204" pitchFamily="34" charset="0"/>
                </a:rPr>
                <a:t> if you already have the boundary of the area to be classified*.</a:t>
              </a:r>
            </a:p>
            <a:p>
              <a:pPr algn="just"/>
              <a:r>
                <a:rPr lang="en-US" b="1" dirty="0">
                  <a:latin typeface="Arial" panose="020B0604020202020204" pitchFamily="34" charset="0"/>
                  <a:ea typeface="Tahoma" panose="020B0604030504040204" pitchFamily="34" charset="0"/>
                  <a:cs typeface="Arial" panose="020B0604020202020204" pitchFamily="34" charset="0"/>
                </a:rPr>
                <a:t>CSV file</a:t>
              </a:r>
              <a:r>
                <a:rPr lang="en-US" dirty="0">
                  <a:latin typeface="Arial" panose="020B0604020202020204" pitchFamily="34" charset="0"/>
                  <a:ea typeface="Tahoma" panose="020B0604030504040204" pitchFamily="34" charset="0"/>
                  <a:cs typeface="Arial" panose="020B0604020202020204" pitchFamily="34" charset="0"/>
                </a:rPr>
                <a:t> if you have a list of corner point coordinates.</a:t>
              </a:r>
            </a:p>
            <a:p>
              <a:pPr algn="just"/>
              <a:r>
                <a:rPr lang="en-US" dirty="0">
                  <a:latin typeface="Arial" panose="020B0604020202020204" pitchFamily="34" charset="0"/>
                  <a:ea typeface="Tahoma" panose="020B0604030504040204" pitchFamily="34" charset="0"/>
                  <a:cs typeface="Arial" panose="020B0604020202020204" pitchFamily="34" charset="0"/>
                </a:rPr>
                <a:t>*Make sure shape files have all required components (.</a:t>
              </a:r>
              <a:r>
                <a:rPr lang="en-US" dirty="0" err="1">
                  <a:latin typeface="Arial" panose="020B0604020202020204" pitchFamily="34" charset="0"/>
                  <a:ea typeface="Tahoma" panose="020B0604030504040204" pitchFamily="34" charset="0"/>
                  <a:cs typeface="Arial" panose="020B0604020202020204" pitchFamily="34" charset="0"/>
                </a:rPr>
                <a:t>shp</a:t>
              </a:r>
              <a:r>
                <a:rPr lang="en-US" dirty="0">
                  <a:latin typeface="Arial" panose="020B0604020202020204" pitchFamily="34" charset="0"/>
                  <a:ea typeface="Tahoma" panose="020B0604030504040204" pitchFamily="34" charset="0"/>
                  <a:cs typeface="Arial" panose="020B0604020202020204" pitchFamily="34" charset="0"/>
                </a:rPr>
                <a:t>, .</a:t>
              </a:r>
              <a:r>
                <a:rPr lang="en-US" dirty="0" err="1">
                  <a:latin typeface="Arial" panose="020B0604020202020204" pitchFamily="34" charset="0"/>
                  <a:ea typeface="Tahoma" panose="020B0604030504040204" pitchFamily="34" charset="0"/>
                  <a:cs typeface="Arial" panose="020B0604020202020204" pitchFamily="34" charset="0"/>
                </a:rPr>
                <a:t>shx</a:t>
              </a:r>
              <a:r>
                <a:rPr lang="en-US" dirty="0">
                  <a:latin typeface="Arial" panose="020B0604020202020204" pitchFamily="34" charset="0"/>
                  <a:ea typeface="Tahoma" panose="020B0604030504040204" pitchFamily="34" charset="0"/>
                  <a:cs typeface="Arial" panose="020B0604020202020204" pitchFamily="34" charset="0"/>
                </a:rPr>
                <a:t>, .dbf, .</a:t>
              </a:r>
              <a:r>
                <a:rPr lang="en-US" dirty="0" err="1">
                  <a:latin typeface="Arial" panose="020B0604020202020204" pitchFamily="34" charset="0"/>
                  <a:ea typeface="Tahoma" panose="020B0604030504040204" pitchFamily="34" charset="0"/>
                  <a:cs typeface="Arial" panose="020B0604020202020204" pitchFamily="34" charset="0"/>
                </a:rPr>
                <a:t>prj</a:t>
              </a:r>
              <a:r>
                <a:rPr lang="en-US" dirty="0">
                  <a:latin typeface="Arial" panose="020B0604020202020204" pitchFamily="34" charset="0"/>
                  <a:ea typeface="Tahoma" panose="020B0604030504040204" pitchFamily="34" charset="0"/>
                  <a:cs typeface="Arial" panose="020B0604020202020204" pitchFamily="34" charset="0"/>
                </a:rPr>
                <a:t>).</a:t>
              </a:r>
            </a:p>
          </p:txBody>
        </p:sp>
        <p:sp>
          <p:nvSpPr>
            <p:cNvPr id="6" name="Left Arrow 8">
              <a:extLst>
                <a:ext uri="{FF2B5EF4-FFF2-40B4-BE49-F238E27FC236}">
                  <a16:creationId xmlns:a16="http://schemas.microsoft.com/office/drawing/2014/main" id="{7DE758F2-8592-C26A-9F30-573FA80D7F7F}"/>
                </a:ext>
              </a:extLst>
            </p:cNvPr>
            <p:cNvSpPr/>
            <p:nvPr/>
          </p:nvSpPr>
          <p:spPr>
            <a:xfrm>
              <a:off x="2332491" y="3172504"/>
              <a:ext cx="605214" cy="157882"/>
            </a:xfrm>
            <a:prstGeom prst="lef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73EF4DA7-A6CE-DE25-85A3-7916D416F2A8}"/>
              </a:ext>
            </a:extLst>
          </p:cNvPr>
          <p:cNvSpPr txBox="1"/>
          <p:nvPr/>
        </p:nvSpPr>
        <p:spPr>
          <a:xfrm>
            <a:off x="2189486" y="4877368"/>
            <a:ext cx="1953483" cy="1754326"/>
          </a:xfrm>
          <a:prstGeom prst="rect">
            <a:avLst/>
          </a:prstGeom>
          <a:solidFill>
            <a:schemeClr val="bg1">
              <a:lumMod val="65000"/>
            </a:schemeClr>
          </a:solidFill>
        </p:spPr>
        <p:txBody>
          <a:bodyPr wrap="square" rtlCol="0">
            <a:spAutoFit/>
          </a:bodyPr>
          <a:lstStyle/>
          <a:p>
            <a:pPr algn="just"/>
            <a:r>
              <a:rPr lang="en-US" dirty="0">
                <a:latin typeface="Arial" panose="020B0604020202020204" pitchFamily="34" charset="0"/>
                <a:ea typeface="Tahoma" panose="020B0604030504040204" pitchFamily="34" charset="0"/>
                <a:cs typeface="Arial" panose="020B0604020202020204" pitchFamily="34" charset="0"/>
              </a:rPr>
              <a:t>Once verified return to the assets tab and you should find the file on your assets list</a:t>
            </a:r>
          </a:p>
        </p:txBody>
      </p:sp>
      <p:pic>
        <p:nvPicPr>
          <p:cNvPr id="13" name="Picture 12">
            <a:extLst>
              <a:ext uri="{FF2B5EF4-FFF2-40B4-BE49-F238E27FC236}">
                <a16:creationId xmlns:a16="http://schemas.microsoft.com/office/drawing/2014/main" id="{2B40C834-0409-3360-6BDA-D78F589A8356}"/>
              </a:ext>
            </a:extLst>
          </p:cNvPr>
          <p:cNvPicPr>
            <a:picLocks noChangeAspect="1"/>
          </p:cNvPicPr>
          <p:nvPr/>
        </p:nvPicPr>
        <p:blipFill rotWithShape="1">
          <a:blip r:embed="rId3"/>
          <a:srcRect r="11479"/>
          <a:stretch/>
        </p:blipFill>
        <p:spPr>
          <a:xfrm>
            <a:off x="7815162" y="1414297"/>
            <a:ext cx="4376839" cy="4095916"/>
          </a:xfrm>
          <a:prstGeom prst="rect">
            <a:avLst/>
          </a:prstGeom>
        </p:spPr>
      </p:pic>
      <p:grpSp>
        <p:nvGrpSpPr>
          <p:cNvPr id="14" name="Group 13">
            <a:extLst>
              <a:ext uri="{FF2B5EF4-FFF2-40B4-BE49-F238E27FC236}">
                <a16:creationId xmlns:a16="http://schemas.microsoft.com/office/drawing/2014/main" id="{A1A0DB8C-FE0B-7DA2-8D4B-CFD2A8B7A4DA}"/>
              </a:ext>
            </a:extLst>
          </p:cNvPr>
          <p:cNvGrpSpPr/>
          <p:nvPr/>
        </p:nvGrpSpPr>
        <p:grpSpPr>
          <a:xfrm>
            <a:off x="5158086" y="4272677"/>
            <a:ext cx="2657076" cy="2585323"/>
            <a:chOff x="5054359" y="4414916"/>
            <a:chExt cx="2657076" cy="2585323"/>
          </a:xfrm>
        </p:grpSpPr>
        <p:sp>
          <p:nvSpPr>
            <p:cNvPr id="15" name="TextBox 14">
              <a:extLst>
                <a:ext uri="{FF2B5EF4-FFF2-40B4-BE49-F238E27FC236}">
                  <a16:creationId xmlns:a16="http://schemas.microsoft.com/office/drawing/2014/main" id="{BCED3535-44F2-38AA-7EFD-995B18831F08}"/>
                </a:ext>
              </a:extLst>
            </p:cNvPr>
            <p:cNvSpPr txBox="1"/>
            <p:nvPr/>
          </p:nvSpPr>
          <p:spPr>
            <a:xfrm>
              <a:off x="5054359" y="4414916"/>
              <a:ext cx="2255252" cy="2585323"/>
            </a:xfrm>
            <a:prstGeom prst="rect">
              <a:avLst/>
            </a:prstGeom>
            <a:solidFill>
              <a:schemeClr val="bg1">
                <a:lumMod val="65000"/>
              </a:schemeClr>
            </a:solidFill>
          </p:spPr>
          <p:txBody>
            <a:bodyPr wrap="square" rtlCol="0">
              <a:spAutoFit/>
            </a:bodyPr>
            <a:lstStyle/>
            <a:p>
              <a:pPr algn="just"/>
              <a:r>
                <a:rPr lang="en-US" dirty="0">
                  <a:latin typeface="Arial" panose="020B0604020202020204" pitchFamily="34" charset="0"/>
                  <a:ea typeface="Tahoma" panose="020B0604030504040204" pitchFamily="34" charset="0"/>
                  <a:cs typeface="Arial" panose="020B0604020202020204" pitchFamily="34" charset="0"/>
                </a:rPr>
                <a:t>On the right pane, select the Tasks tab and wait for your uploaded file to appear. This confirms that the upload was successful and ready for use.</a:t>
              </a:r>
            </a:p>
          </p:txBody>
        </p:sp>
        <p:sp>
          <p:nvSpPr>
            <p:cNvPr id="16" name="Left Arrow 12">
              <a:extLst>
                <a:ext uri="{FF2B5EF4-FFF2-40B4-BE49-F238E27FC236}">
                  <a16:creationId xmlns:a16="http://schemas.microsoft.com/office/drawing/2014/main" id="{20D0018F-8967-F660-BC0F-7FCAFB417753}"/>
                </a:ext>
              </a:extLst>
            </p:cNvPr>
            <p:cNvSpPr/>
            <p:nvPr/>
          </p:nvSpPr>
          <p:spPr>
            <a:xfrm rot="10800000">
              <a:off x="7356354" y="4590175"/>
              <a:ext cx="355081" cy="209124"/>
            </a:xfrm>
            <a:prstGeom prst="lef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493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FDB5D-B4A4-88F8-5808-35D4F58034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84AEF0-CCA1-52B8-9627-97F758C7C25C}"/>
              </a:ext>
            </a:extLst>
          </p:cNvPr>
          <p:cNvSpPr txBox="1">
            <a:spLocks/>
          </p:cNvSpPr>
          <p:nvPr/>
        </p:nvSpPr>
        <p:spPr>
          <a:xfrm>
            <a:off x="604283" y="0"/>
            <a:ext cx="10983433" cy="1127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just" fontAlgn="auto">
              <a:spcAft>
                <a:spcPts val="0"/>
              </a:spcAft>
              <a:buClr>
                <a:srgbClr val="9BAFB5"/>
              </a:buClr>
              <a:buSzTx/>
              <a:tabLst/>
              <a:defRPr/>
            </a:pPr>
            <a:r>
              <a:rPr lang="en-US" sz="3700" b="1" dirty="0">
                <a:latin typeface="Times New Roman" panose="02020603050405020304" pitchFamily="18" charset="0"/>
                <a:cs typeface="Times New Roman" panose="02020603050405020304" pitchFamily="18" charset="0"/>
              </a:rPr>
              <a:t>LAND COVER MAPPING</a:t>
            </a:r>
          </a:p>
        </p:txBody>
      </p:sp>
      <p:sp>
        <p:nvSpPr>
          <p:cNvPr id="4" name="TextBox 3">
            <a:extLst>
              <a:ext uri="{FF2B5EF4-FFF2-40B4-BE49-F238E27FC236}">
                <a16:creationId xmlns:a16="http://schemas.microsoft.com/office/drawing/2014/main" id="{E4B2F365-55F2-8573-F30F-C1155E6B5081}"/>
              </a:ext>
            </a:extLst>
          </p:cNvPr>
          <p:cNvSpPr txBox="1"/>
          <p:nvPr/>
        </p:nvSpPr>
        <p:spPr>
          <a:xfrm>
            <a:off x="1095153" y="1711037"/>
            <a:ext cx="8210993" cy="3816429"/>
          </a:xfrm>
          <a:prstGeom prst="rect">
            <a:avLst/>
          </a:prstGeom>
          <a:noFill/>
        </p:spPr>
        <p:txBody>
          <a:bodyPr wrap="square">
            <a:spAutoFit/>
          </a:bodyPr>
          <a:lstStyle/>
          <a:p>
            <a:pPr marL="0" indent="0" eaLnBrk="0" fontAlgn="base" hangingPunct="0">
              <a:spcBef>
                <a:spcPct val="0"/>
              </a:spcBef>
              <a:spcAft>
                <a:spcPct val="0"/>
              </a:spcAft>
              <a:buClrTx/>
              <a:buNone/>
            </a:pPr>
            <a:r>
              <a:rPr lang="en-US" altLang="en-US" sz="2800" dirty="0">
                <a:solidFill>
                  <a:schemeClr val="tx1"/>
                </a:solidFill>
                <a:latin typeface="Arial" panose="020B0604020202020204" pitchFamily="34" charset="0"/>
              </a:rPr>
              <a:t>Step 01</a:t>
            </a:r>
            <a:br>
              <a:rPr lang="en-US" altLang="en-US" sz="2800" dirty="0">
                <a:solidFill>
                  <a:schemeClr val="tx1"/>
                </a:solidFill>
                <a:latin typeface="Arial" panose="020B0604020202020204" pitchFamily="34" charset="0"/>
              </a:rPr>
            </a:br>
            <a:r>
              <a:rPr lang="en-US" altLang="en-US" sz="2800" dirty="0">
                <a:solidFill>
                  <a:schemeClr val="tx1"/>
                </a:solidFill>
                <a:latin typeface="Arial" panose="020B0604020202020204" pitchFamily="34" charset="0"/>
              </a:rPr>
              <a:t>📍Upload Shapefile / Insert Coordinates</a:t>
            </a:r>
            <a:br>
              <a:rPr lang="en-US" altLang="en-US" sz="2800" b="1" dirty="0">
                <a:solidFill>
                  <a:schemeClr val="tx1"/>
                </a:solidFill>
                <a:latin typeface="Arial" panose="020B0604020202020204" pitchFamily="34" charset="0"/>
              </a:rPr>
            </a:br>
            <a:r>
              <a:rPr lang="en-US" altLang="en-US" sz="2800" b="1" dirty="0">
                <a:solidFill>
                  <a:schemeClr val="tx1"/>
                </a:solidFill>
                <a:latin typeface="Arial" panose="020B0604020202020204" pitchFamily="34" charset="0"/>
              </a:rPr>
              <a:t>Step 02</a:t>
            </a:r>
            <a:br>
              <a:rPr lang="en-US" altLang="en-US" sz="2800" b="1" dirty="0">
                <a:solidFill>
                  <a:schemeClr val="tx1"/>
                </a:solidFill>
                <a:latin typeface="Arial" panose="020B0604020202020204" pitchFamily="34" charset="0"/>
              </a:rPr>
            </a:br>
            <a:r>
              <a:rPr lang="en-US" altLang="en-US" sz="2800" b="1" dirty="0">
                <a:solidFill>
                  <a:schemeClr val="tx1"/>
                </a:solidFill>
                <a:latin typeface="Arial" panose="020B0604020202020204" pitchFamily="34" charset="0"/>
              </a:rPr>
              <a:t>👨‍💻 Create Script</a:t>
            </a:r>
          </a:p>
          <a:p>
            <a:pPr marL="0" indent="0" eaLnBrk="0" fontAlgn="base" hangingPunct="0">
              <a:spcBef>
                <a:spcPct val="0"/>
              </a:spcBef>
              <a:spcAft>
                <a:spcPct val="0"/>
              </a:spcAft>
              <a:buClrTx/>
              <a:buNone/>
            </a:pPr>
            <a:r>
              <a:rPr lang="en-US" altLang="en-US" sz="2800" dirty="0">
                <a:solidFill>
                  <a:schemeClr val="tx1"/>
                </a:solidFill>
                <a:latin typeface="Arial" panose="020B0604020202020204" pitchFamily="34" charset="0"/>
              </a:rPr>
              <a:t>Step 03</a:t>
            </a:r>
          </a:p>
          <a:p>
            <a:pPr marL="0" indent="0" eaLnBrk="0" fontAlgn="base" hangingPunct="0">
              <a:spcBef>
                <a:spcPct val="0"/>
              </a:spcBef>
              <a:spcAft>
                <a:spcPct val="0"/>
              </a:spcAft>
              <a:buClrTx/>
              <a:buNone/>
            </a:pPr>
            <a:r>
              <a:rPr lang="en-US" altLang="en-US" sz="2800" dirty="0">
                <a:solidFill>
                  <a:schemeClr val="tx1"/>
                </a:solidFill>
                <a:latin typeface="Arial" panose="020B0604020202020204" pitchFamily="34" charset="0"/>
              </a:rPr>
              <a:t>Training Data</a:t>
            </a:r>
          </a:p>
          <a:p>
            <a:pPr marL="0" indent="0" eaLnBrk="0" fontAlgn="base" hangingPunct="0">
              <a:spcBef>
                <a:spcPct val="0"/>
              </a:spcBef>
              <a:spcAft>
                <a:spcPct val="0"/>
              </a:spcAft>
              <a:buClrTx/>
              <a:buNone/>
            </a:pPr>
            <a:r>
              <a:rPr lang="en-US" altLang="en-US" sz="2800" dirty="0">
                <a:solidFill>
                  <a:schemeClr val="tx1"/>
                </a:solidFill>
                <a:latin typeface="Arial" panose="020B0604020202020204" pitchFamily="34" charset="0"/>
              </a:rPr>
              <a:t>Step 04</a:t>
            </a:r>
            <a:br>
              <a:rPr lang="en-US" altLang="en-US" sz="2800" dirty="0">
                <a:solidFill>
                  <a:schemeClr val="tx1"/>
                </a:solidFill>
                <a:latin typeface="Arial" panose="020B0604020202020204" pitchFamily="34" charset="0"/>
              </a:rPr>
            </a:br>
            <a:r>
              <a:rPr lang="en-US" altLang="en-US" sz="2800" dirty="0">
                <a:solidFill>
                  <a:schemeClr val="tx1"/>
                </a:solidFill>
                <a:latin typeface="Arial" panose="020B0604020202020204" pitchFamily="34" charset="0"/>
              </a:rPr>
              <a:t>📤 Export and ⬇️ Download Result</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5286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C67AF-F036-2CDE-A467-0E669F4AD4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3E202-F5A7-C829-097E-A368F855F20E}"/>
              </a:ext>
            </a:extLst>
          </p:cNvPr>
          <p:cNvSpPr txBox="1">
            <a:spLocks/>
          </p:cNvSpPr>
          <p:nvPr/>
        </p:nvSpPr>
        <p:spPr>
          <a:xfrm>
            <a:off x="604283" y="0"/>
            <a:ext cx="10983433" cy="1127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ctr" fontAlgn="auto">
              <a:spcAft>
                <a:spcPts val="0"/>
              </a:spcAft>
              <a:buClr>
                <a:srgbClr val="9BAFB5"/>
              </a:buClr>
              <a:buSzTx/>
              <a:tabLst/>
              <a:defRPr/>
            </a:pPr>
            <a:r>
              <a:rPr lang="en-US" sz="3700" b="1" dirty="0">
                <a:latin typeface="Times New Roman" panose="02020603050405020304" pitchFamily="18" charset="0"/>
                <a:cs typeface="Times New Roman" panose="02020603050405020304" pitchFamily="18" charset="0"/>
              </a:rPr>
              <a:t>Create Script</a:t>
            </a:r>
          </a:p>
        </p:txBody>
      </p:sp>
      <p:pic>
        <p:nvPicPr>
          <p:cNvPr id="3" name="Content Placeholder 3">
            <a:extLst>
              <a:ext uri="{FF2B5EF4-FFF2-40B4-BE49-F238E27FC236}">
                <a16:creationId xmlns:a16="http://schemas.microsoft.com/office/drawing/2014/main" id="{12131D52-DAC9-2B98-385D-A4711275AD9C}"/>
              </a:ext>
            </a:extLst>
          </p:cNvPr>
          <p:cNvPicPr>
            <a:picLocks noGrp="1" noChangeAspect="1"/>
          </p:cNvPicPr>
          <p:nvPr>
            <p:ph idx="1"/>
          </p:nvPr>
        </p:nvPicPr>
        <p:blipFill>
          <a:blip r:embed="rId2"/>
          <a:stretch>
            <a:fillRect/>
          </a:stretch>
        </p:blipFill>
        <p:spPr>
          <a:xfrm>
            <a:off x="3642781" y="1352498"/>
            <a:ext cx="5682085" cy="3101975"/>
          </a:xfrm>
          <a:prstGeom prst="rect">
            <a:avLst/>
          </a:prstGeom>
        </p:spPr>
      </p:pic>
      <p:sp>
        <p:nvSpPr>
          <p:cNvPr id="5" name="TextBox 4">
            <a:extLst>
              <a:ext uri="{FF2B5EF4-FFF2-40B4-BE49-F238E27FC236}">
                <a16:creationId xmlns:a16="http://schemas.microsoft.com/office/drawing/2014/main" id="{8BE62396-E3C0-9289-9B76-47B856E8B3F7}"/>
              </a:ext>
            </a:extLst>
          </p:cNvPr>
          <p:cNvSpPr txBox="1"/>
          <p:nvPr/>
        </p:nvSpPr>
        <p:spPr>
          <a:xfrm>
            <a:off x="59203" y="1012255"/>
            <a:ext cx="3407011" cy="1477328"/>
          </a:xfrm>
          <a:prstGeom prst="rect">
            <a:avLst/>
          </a:prstGeom>
          <a:solidFill>
            <a:schemeClr val="bg1">
              <a:lumMod val="65000"/>
            </a:schemeClr>
          </a:solidFill>
        </p:spPr>
        <p:txBody>
          <a:bodyPr wrap="square" rtlCol="0">
            <a:spAutoFit/>
          </a:bodyPr>
          <a:lstStyle/>
          <a:p>
            <a:r>
              <a:rPr lang="en-US" dirty="0">
                <a:latin typeface="Arial" panose="020B0604020202020204" pitchFamily="34" charset="0"/>
                <a:ea typeface="Tahoma" panose="020B0604030504040204" pitchFamily="34" charset="0"/>
                <a:cs typeface="Arial" panose="020B0604020202020204" pitchFamily="34" charset="0"/>
              </a:rPr>
              <a:t>Scripts are written in the central pane of the Code Editor. The primary language is JavaScript, though Python APIs can also be used </a:t>
            </a:r>
          </a:p>
        </p:txBody>
      </p:sp>
      <p:sp>
        <p:nvSpPr>
          <p:cNvPr id="6" name="TextBox 5">
            <a:extLst>
              <a:ext uri="{FF2B5EF4-FFF2-40B4-BE49-F238E27FC236}">
                <a16:creationId xmlns:a16="http://schemas.microsoft.com/office/drawing/2014/main" id="{97F4F1E4-4C6A-4F25-74BC-5B5525BDF630}"/>
              </a:ext>
            </a:extLst>
          </p:cNvPr>
          <p:cNvSpPr txBox="1"/>
          <p:nvPr/>
        </p:nvSpPr>
        <p:spPr>
          <a:xfrm>
            <a:off x="59203" y="2810725"/>
            <a:ext cx="3407011" cy="2031325"/>
          </a:xfrm>
          <a:prstGeom prst="rect">
            <a:avLst/>
          </a:prstGeom>
          <a:solidFill>
            <a:schemeClr val="bg1">
              <a:lumMod val="65000"/>
            </a:schemeClr>
          </a:solidFill>
        </p:spPr>
        <p:txBody>
          <a:bodyPr wrap="square" rtlCol="0">
            <a:spAutoFit/>
          </a:bodyPr>
          <a:lstStyle/>
          <a:p>
            <a:r>
              <a:rPr lang="en-US" dirty="0">
                <a:latin typeface="Arial" panose="020B0604020202020204" pitchFamily="34" charset="0"/>
                <a:ea typeface="Tahoma" panose="020B0604030504040204" pitchFamily="34" charset="0"/>
                <a:cs typeface="Arial" panose="020B0604020202020204" pitchFamily="34" charset="0"/>
              </a:rPr>
              <a:t>Once scripts are written in the code editor, click the Run button on the top taskbar to execute them. You can then save the script using the Save button for future use or modification.</a:t>
            </a:r>
          </a:p>
        </p:txBody>
      </p:sp>
      <p:sp>
        <p:nvSpPr>
          <p:cNvPr id="7" name="TextBox 6">
            <a:extLst>
              <a:ext uri="{FF2B5EF4-FFF2-40B4-BE49-F238E27FC236}">
                <a16:creationId xmlns:a16="http://schemas.microsoft.com/office/drawing/2014/main" id="{9937B39A-25A6-4230-E001-6C2093DD3C87}"/>
              </a:ext>
            </a:extLst>
          </p:cNvPr>
          <p:cNvSpPr txBox="1"/>
          <p:nvPr/>
        </p:nvSpPr>
        <p:spPr>
          <a:xfrm>
            <a:off x="9501433" y="1352498"/>
            <a:ext cx="2453749" cy="5078313"/>
          </a:xfrm>
          <a:prstGeom prst="rect">
            <a:avLst/>
          </a:prstGeom>
          <a:solidFill>
            <a:schemeClr val="bg1">
              <a:lumMod val="65000"/>
            </a:schemeClr>
          </a:solidFill>
        </p:spPr>
        <p:txBody>
          <a:bodyPr wrap="square" rtlCol="0">
            <a:spAutoFit/>
          </a:bodyPr>
          <a:lstStyle/>
          <a:p>
            <a:r>
              <a:rPr lang="en-US" b="1" dirty="0">
                <a:latin typeface="Arial" panose="020B0604020202020204" pitchFamily="34" charset="0"/>
                <a:cs typeface="Arial" panose="020B0604020202020204" pitchFamily="34" charset="0"/>
              </a:rPr>
              <a:t>Useful Google Earth Engine Shortcuts</a:t>
            </a:r>
          </a:p>
          <a:p>
            <a:pPr>
              <a:buFont typeface="Arial" panose="020B0604020202020204" pitchFamily="34" charset="0"/>
              <a:buChar char="•"/>
            </a:pPr>
            <a:r>
              <a:rPr lang="en-US" b="1" dirty="0">
                <a:latin typeface="Arial" panose="020B0604020202020204" pitchFamily="34" charset="0"/>
                <a:cs typeface="Arial" panose="020B0604020202020204" pitchFamily="34" charset="0"/>
              </a:rPr>
              <a:t>Ctrl + Enter:</a:t>
            </a:r>
            <a:r>
              <a:rPr lang="en-US" dirty="0">
                <a:latin typeface="Arial" panose="020B0604020202020204" pitchFamily="34" charset="0"/>
                <a:cs typeface="Arial" panose="020B0604020202020204" pitchFamily="34" charset="0"/>
              </a:rPr>
              <a:t> Run the script</a:t>
            </a:r>
          </a:p>
          <a:p>
            <a:pPr>
              <a:buFont typeface="Arial" panose="020B0604020202020204" pitchFamily="34" charset="0"/>
              <a:buChar char="•"/>
            </a:pPr>
            <a:r>
              <a:rPr lang="en-US" b="1" dirty="0">
                <a:latin typeface="Arial" panose="020B0604020202020204" pitchFamily="34" charset="0"/>
                <a:cs typeface="Arial" panose="020B0604020202020204" pitchFamily="34" charset="0"/>
              </a:rPr>
              <a:t>Ctrl + /</a:t>
            </a:r>
            <a:r>
              <a:rPr lang="en-US" dirty="0">
                <a:latin typeface="Arial" panose="020B0604020202020204" pitchFamily="34" charset="0"/>
                <a:cs typeface="Arial" panose="020B0604020202020204" pitchFamily="34" charset="0"/>
              </a:rPr>
              <a:t>: Comment or uncomment selected lines</a:t>
            </a:r>
          </a:p>
          <a:p>
            <a:pPr>
              <a:buFont typeface="Arial" panose="020B0604020202020204" pitchFamily="34" charset="0"/>
              <a:buChar char="•"/>
            </a:pPr>
            <a:r>
              <a:rPr lang="en-US" b="1" dirty="0">
                <a:latin typeface="Arial" panose="020B0604020202020204" pitchFamily="34" charset="0"/>
                <a:cs typeface="Arial" panose="020B0604020202020204" pitchFamily="34" charset="0"/>
              </a:rPr>
              <a:t>Ctrl + S</a:t>
            </a:r>
            <a:r>
              <a:rPr lang="en-US" dirty="0">
                <a:latin typeface="Arial" panose="020B0604020202020204" pitchFamily="34" charset="0"/>
                <a:cs typeface="Arial" panose="020B0604020202020204" pitchFamily="34" charset="0"/>
              </a:rPr>
              <a:t>: Save the script</a:t>
            </a:r>
          </a:p>
          <a:p>
            <a:pPr>
              <a:buFont typeface="Arial" panose="020B0604020202020204" pitchFamily="34" charset="0"/>
              <a:buChar char="•"/>
            </a:pPr>
            <a:r>
              <a:rPr lang="en-US" b="1" dirty="0">
                <a:latin typeface="Arial" panose="020B0604020202020204" pitchFamily="34" charset="0"/>
                <a:cs typeface="Arial" panose="020B0604020202020204" pitchFamily="34" charset="0"/>
              </a:rPr>
              <a:t>Ctrl + Z</a:t>
            </a:r>
            <a:r>
              <a:rPr lang="en-US" dirty="0">
                <a:latin typeface="Arial" panose="020B0604020202020204" pitchFamily="34" charset="0"/>
                <a:cs typeface="Arial" panose="020B0604020202020204" pitchFamily="34" charset="0"/>
              </a:rPr>
              <a:t>: Undo</a:t>
            </a:r>
          </a:p>
          <a:p>
            <a:pPr>
              <a:buFont typeface="Arial" panose="020B0604020202020204" pitchFamily="34" charset="0"/>
              <a:buChar char="•"/>
            </a:pPr>
            <a:r>
              <a:rPr lang="en-US" b="1" dirty="0">
                <a:latin typeface="Arial" panose="020B0604020202020204" pitchFamily="34" charset="0"/>
                <a:cs typeface="Arial" panose="020B0604020202020204" pitchFamily="34" charset="0"/>
              </a:rPr>
              <a:t>Ctrl + F</a:t>
            </a:r>
            <a:r>
              <a:rPr lang="en-US" dirty="0">
                <a:latin typeface="Arial" panose="020B0604020202020204" pitchFamily="34" charset="0"/>
                <a:cs typeface="Arial" panose="020B0604020202020204" pitchFamily="34" charset="0"/>
              </a:rPr>
              <a:t>: Find text in the script</a:t>
            </a:r>
          </a:p>
          <a:p>
            <a:pPr>
              <a:buFont typeface="Arial" panose="020B0604020202020204" pitchFamily="34" charset="0"/>
              <a:buChar char="•"/>
            </a:pPr>
            <a:r>
              <a:rPr lang="en-US" b="1" dirty="0">
                <a:latin typeface="Arial" panose="020B0604020202020204" pitchFamily="34" charset="0"/>
                <a:cs typeface="Arial" panose="020B0604020202020204" pitchFamily="34" charset="0"/>
              </a:rPr>
              <a:t>Ctrl + H</a:t>
            </a:r>
            <a:r>
              <a:rPr lang="en-US" dirty="0">
                <a:latin typeface="Arial" panose="020B0604020202020204" pitchFamily="34" charset="0"/>
                <a:cs typeface="Arial" panose="020B0604020202020204" pitchFamily="34" charset="0"/>
              </a:rPr>
              <a:t>: Find and replace</a:t>
            </a:r>
          </a:p>
          <a:p>
            <a:pPr>
              <a:buFont typeface="Arial" panose="020B0604020202020204" pitchFamily="34" charset="0"/>
              <a:buChar char="•"/>
            </a:pPr>
            <a:r>
              <a:rPr lang="en-US" b="1" dirty="0">
                <a:latin typeface="Arial" panose="020B0604020202020204" pitchFamily="34" charset="0"/>
                <a:cs typeface="Arial" panose="020B0604020202020204" pitchFamily="34" charset="0"/>
              </a:rPr>
              <a:t>Ctrl + A</a:t>
            </a:r>
            <a:r>
              <a:rPr lang="en-US" dirty="0">
                <a:latin typeface="Arial" panose="020B0604020202020204" pitchFamily="34" charset="0"/>
                <a:cs typeface="Arial" panose="020B0604020202020204" pitchFamily="34" charset="0"/>
              </a:rPr>
              <a:t>: Select all code</a:t>
            </a:r>
          </a:p>
          <a:p>
            <a:pPr>
              <a:buFont typeface="Arial" panose="020B0604020202020204" pitchFamily="34" charset="0"/>
              <a:buChar char="•"/>
            </a:pPr>
            <a:r>
              <a:rPr lang="en-US" b="1" dirty="0">
                <a:latin typeface="Arial" panose="020B0604020202020204" pitchFamily="34" charset="0"/>
                <a:cs typeface="Arial" panose="020B0604020202020204" pitchFamily="34" charset="0"/>
              </a:rPr>
              <a:t>Esc</a:t>
            </a:r>
            <a:r>
              <a:rPr lang="en-US" dirty="0">
                <a:latin typeface="Arial" panose="020B0604020202020204" pitchFamily="34" charset="0"/>
                <a:cs typeface="Arial" panose="020B0604020202020204" pitchFamily="34" charset="0"/>
              </a:rPr>
              <a:t>: Close pop-ups or cancel actions</a:t>
            </a:r>
          </a:p>
        </p:txBody>
      </p:sp>
      <p:sp>
        <p:nvSpPr>
          <p:cNvPr id="8" name="TextBox 7">
            <a:extLst>
              <a:ext uri="{FF2B5EF4-FFF2-40B4-BE49-F238E27FC236}">
                <a16:creationId xmlns:a16="http://schemas.microsoft.com/office/drawing/2014/main" id="{E4C61913-3DE4-C04B-AE51-414A0CA6FC4B}"/>
              </a:ext>
            </a:extLst>
          </p:cNvPr>
          <p:cNvSpPr txBox="1"/>
          <p:nvPr/>
        </p:nvSpPr>
        <p:spPr>
          <a:xfrm>
            <a:off x="0" y="5103674"/>
            <a:ext cx="3407011" cy="1754326"/>
          </a:xfrm>
          <a:prstGeom prst="rect">
            <a:avLst/>
          </a:prstGeom>
          <a:solidFill>
            <a:schemeClr val="bg1">
              <a:lumMod val="65000"/>
            </a:schemeClr>
          </a:solidFill>
        </p:spPr>
        <p:txBody>
          <a:bodyPr wrap="square" rtlCol="0">
            <a:spAutoFit/>
          </a:bodyPr>
          <a:lstStyle/>
          <a:p>
            <a:r>
              <a:rPr lang="en-US" dirty="0">
                <a:latin typeface="Arial" panose="020B0604020202020204" pitchFamily="34" charset="0"/>
                <a:ea typeface="Tahoma" panose="020B0604030504040204" pitchFamily="34" charset="0"/>
                <a:cs typeface="Arial" panose="020B0604020202020204" pitchFamily="34" charset="0"/>
              </a:rPr>
              <a:t>Add assets to your script by clicking the arrow ( &gt; ) next to the asset name in the Assets panel. This inserts a reference variable you can use in your code.</a:t>
            </a:r>
          </a:p>
        </p:txBody>
      </p:sp>
    </p:spTree>
    <p:extLst>
      <p:ext uri="{BB962C8B-B14F-4D97-AF65-F5344CB8AC3E}">
        <p14:creationId xmlns:p14="http://schemas.microsoft.com/office/powerpoint/2010/main" val="14639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CBE6D-65A0-FA1B-B3F2-2D6CB58332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CB34A1-BCE4-EAAA-E428-342801F5E079}"/>
              </a:ext>
            </a:extLst>
          </p:cNvPr>
          <p:cNvSpPr txBox="1">
            <a:spLocks/>
          </p:cNvSpPr>
          <p:nvPr/>
        </p:nvSpPr>
        <p:spPr>
          <a:xfrm>
            <a:off x="604283" y="0"/>
            <a:ext cx="10983433" cy="803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ctr" fontAlgn="auto">
              <a:spcAft>
                <a:spcPts val="0"/>
              </a:spcAft>
              <a:buClr>
                <a:srgbClr val="9BAFB5"/>
              </a:buClr>
              <a:buSzTx/>
              <a:tabLst/>
              <a:defRPr/>
            </a:pPr>
            <a:r>
              <a:rPr lang="en-US" sz="3700" b="1" dirty="0">
                <a:latin typeface="Times New Roman" panose="02020603050405020304" pitchFamily="18" charset="0"/>
                <a:cs typeface="Times New Roman" panose="02020603050405020304" pitchFamily="18" charset="0"/>
              </a:rPr>
              <a:t>Script</a:t>
            </a:r>
          </a:p>
        </p:txBody>
      </p:sp>
      <p:pic>
        <p:nvPicPr>
          <p:cNvPr id="10" name="Content Placeholder 5">
            <a:extLst>
              <a:ext uri="{FF2B5EF4-FFF2-40B4-BE49-F238E27FC236}">
                <a16:creationId xmlns:a16="http://schemas.microsoft.com/office/drawing/2014/main" id="{9537CA74-8330-6233-C66E-659D2F5B10AA}"/>
              </a:ext>
            </a:extLst>
          </p:cNvPr>
          <p:cNvPicPr>
            <a:picLocks noGrp="1" noChangeAspect="1"/>
          </p:cNvPicPr>
          <p:nvPr>
            <p:ph idx="1"/>
          </p:nvPr>
        </p:nvPicPr>
        <p:blipFill rotWithShape="1">
          <a:blip r:embed="rId2"/>
          <a:srcRect l="804" t="7096" r="17090" b="1442"/>
          <a:stretch>
            <a:fillRect/>
          </a:stretch>
        </p:blipFill>
        <p:spPr>
          <a:xfrm>
            <a:off x="2453748" y="2255164"/>
            <a:ext cx="6798919" cy="3109972"/>
          </a:xfrm>
          <a:prstGeom prst="rect">
            <a:avLst/>
          </a:prstGeom>
        </p:spPr>
      </p:pic>
      <p:pic>
        <p:nvPicPr>
          <p:cNvPr id="11" name="Picture 10">
            <a:extLst>
              <a:ext uri="{FF2B5EF4-FFF2-40B4-BE49-F238E27FC236}">
                <a16:creationId xmlns:a16="http://schemas.microsoft.com/office/drawing/2014/main" id="{469BB54F-1344-78BF-4905-1BC334C61158}"/>
              </a:ext>
            </a:extLst>
          </p:cNvPr>
          <p:cNvPicPr>
            <a:picLocks noChangeAspect="1"/>
          </p:cNvPicPr>
          <p:nvPr/>
        </p:nvPicPr>
        <p:blipFill>
          <a:blip r:embed="rId3"/>
          <a:stretch>
            <a:fillRect/>
          </a:stretch>
        </p:blipFill>
        <p:spPr>
          <a:xfrm>
            <a:off x="2620419" y="803461"/>
            <a:ext cx="6632248" cy="1395213"/>
          </a:xfrm>
          <a:prstGeom prst="rect">
            <a:avLst/>
          </a:prstGeom>
        </p:spPr>
      </p:pic>
      <p:grpSp>
        <p:nvGrpSpPr>
          <p:cNvPr id="12" name="Group 11">
            <a:extLst>
              <a:ext uri="{FF2B5EF4-FFF2-40B4-BE49-F238E27FC236}">
                <a16:creationId xmlns:a16="http://schemas.microsoft.com/office/drawing/2014/main" id="{F087E9F9-01A1-B1EE-CF30-417747734FC6}"/>
              </a:ext>
            </a:extLst>
          </p:cNvPr>
          <p:cNvGrpSpPr/>
          <p:nvPr/>
        </p:nvGrpSpPr>
        <p:grpSpPr>
          <a:xfrm>
            <a:off x="0" y="1382778"/>
            <a:ext cx="5242999" cy="1925968"/>
            <a:chOff x="0" y="2357051"/>
            <a:chExt cx="5242999" cy="1925968"/>
          </a:xfrm>
        </p:grpSpPr>
        <p:sp>
          <p:nvSpPr>
            <p:cNvPr id="13" name="TextBox 12">
              <a:extLst>
                <a:ext uri="{FF2B5EF4-FFF2-40B4-BE49-F238E27FC236}">
                  <a16:creationId xmlns:a16="http://schemas.microsoft.com/office/drawing/2014/main" id="{81C64A0A-913C-793E-A014-737077F728F9}"/>
                </a:ext>
              </a:extLst>
            </p:cNvPr>
            <p:cNvSpPr txBox="1"/>
            <p:nvPr/>
          </p:nvSpPr>
          <p:spPr>
            <a:xfrm>
              <a:off x="0" y="2467137"/>
              <a:ext cx="2453749" cy="1815882"/>
            </a:xfrm>
            <a:prstGeom prst="rect">
              <a:avLst/>
            </a:prstGeom>
            <a:solidFill>
              <a:schemeClr val="bg2">
                <a:lumMod val="90000"/>
              </a:schemeClr>
            </a:solidFill>
          </p:spPr>
          <p:txBody>
            <a:bodyPr wrap="square" rtlCol="0">
              <a:spAutoFit/>
            </a:bodyPr>
            <a:lstStyle/>
            <a:p>
              <a:r>
                <a:rPr lang="en-US" sz="1600" b="1" kern="0" dirty="0">
                  <a:solidFill>
                    <a:srgbClr val="FF0000"/>
                  </a:solidFill>
                  <a:latin typeface="Arial" panose="020B0604020202020204" pitchFamily="34" charset="0"/>
                  <a:ea typeface="Tahoma" panose="020B0604030504040204" pitchFamily="34" charset="0"/>
                  <a:cs typeface="Arial" panose="020B0604020202020204" pitchFamily="34" charset="0"/>
                </a:rPr>
                <a:t>Step 1</a:t>
              </a:r>
            </a:p>
            <a:p>
              <a:r>
                <a:rPr lang="en-US" sz="1600" dirty="0">
                  <a:latin typeface="Arial" panose="020B0604020202020204" pitchFamily="34" charset="0"/>
                  <a:ea typeface="Tahoma" panose="020B0604030504040204" pitchFamily="34" charset="0"/>
                  <a:cs typeface="Arial" panose="020B0604020202020204" pitchFamily="34" charset="0"/>
                </a:rPr>
                <a:t>involves recalling the asset path. You can find it in the metadata by clicking the dropdown arrow ( &gt; ) next to the asset imported. </a:t>
              </a:r>
            </a:p>
          </p:txBody>
        </p:sp>
        <p:cxnSp>
          <p:nvCxnSpPr>
            <p:cNvPr id="14" name="Straight Arrow Connector 13">
              <a:extLst>
                <a:ext uri="{FF2B5EF4-FFF2-40B4-BE49-F238E27FC236}">
                  <a16:creationId xmlns:a16="http://schemas.microsoft.com/office/drawing/2014/main" id="{67AE12EE-9E24-72BC-2D6F-CFF1A645E6EE}"/>
                </a:ext>
              </a:extLst>
            </p:cNvPr>
            <p:cNvCxnSpPr>
              <a:stCxn id="13" idx="3"/>
            </p:cNvCxnSpPr>
            <p:nvPr/>
          </p:nvCxnSpPr>
          <p:spPr>
            <a:xfrm flipV="1">
              <a:off x="2453749" y="2357051"/>
              <a:ext cx="1749860" cy="10180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6634304-12AB-091C-9CD6-ECF5C86E4EB4}"/>
                </a:ext>
              </a:extLst>
            </p:cNvPr>
            <p:cNvCxnSpPr>
              <a:stCxn id="13" idx="3"/>
            </p:cNvCxnSpPr>
            <p:nvPr/>
          </p:nvCxnSpPr>
          <p:spPr>
            <a:xfrm>
              <a:off x="2453749" y="3375078"/>
              <a:ext cx="2789250" cy="82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8A5CA1D8-B0B9-BD93-B988-E53B298A2C8D}"/>
              </a:ext>
            </a:extLst>
          </p:cNvPr>
          <p:cNvSpPr txBox="1"/>
          <p:nvPr/>
        </p:nvSpPr>
        <p:spPr>
          <a:xfrm>
            <a:off x="9621039" y="2019687"/>
            <a:ext cx="2570961" cy="3785652"/>
          </a:xfrm>
          <a:prstGeom prst="rect">
            <a:avLst/>
          </a:prstGeom>
          <a:solidFill>
            <a:schemeClr val="bg2">
              <a:lumMod val="90000"/>
            </a:schemeClr>
          </a:solidFill>
        </p:spPr>
        <p:txBody>
          <a:bodyPr wrap="square" rtlCol="0">
            <a:spAutoFit/>
          </a:bodyPr>
          <a:lstStyle/>
          <a:p>
            <a:r>
              <a:rPr lang="en-US" sz="1600" b="1" kern="0" dirty="0">
                <a:solidFill>
                  <a:srgbClr val="FF0000"/>
                </a:solidFill>
                <a:latin typeface="Arial" panose="020B0604020202020204" pitchFamily="34" charset="0"/>
                <a:ea typeface="Tahoma" panose="020B0604030504040204" pitchFamily="34" charset="0"/>
                <a:cs typeface="Arial" panose="020B0604020202020204" pitchFamily="34" charset="0"/>
              </a:rPr>
              <a:t>Step 2</a:t>
            </a:r>
          </a:p>
          <a:p>
            <a:r>
              <a:rPr lang="en-US" sz="1600" dirty="0">
                <a:latin typeface="Arial" panose="020B0604020202020204" pitchFamily="34" charset="0"/>
                <a:ea typeface="Tahoma" panose="020B0604030504040204" pitchFamily="34" charset="0"/>
                <a:cs typeface="Arial" panose="020B0604020202020204" pitchFamily="34" charset="0"/>
              </a:rPr>
              <a:t>Loads the image. This stage involves:</a:t>
            </a:r>
          </a:p>
          <a:p>
            <a:pPr marL="342900" indent="-342900">
              <a:buAutoNum type="alphaLcPeriod"/>
            </a:pPr>
            <a:r>
              <a:rPr lang="en-US" sz="1600" dirty="0">
                <a:latin typeface="Arial" panose="020B0604020202020204" pitchFamily="34" charset="0"/>
                <a:ea typeface="Tahoma" panose="020B0604030504040204" pitchFamily="34" charset="0"/>
                <a:cs typeface="Arial" panose="020B0604020202020204" pitchFamily="34" charset="0"/>
              </a:rPr>
              <a:t>Choosing the sensor (e.g. Landsat, MODIS, Sentinel).</a:t>
            </a:r>
          </a:p>
          <a:p>
            <a:pPr marL="342900" indent="-342900">
              <a:buAutoNum type="alphaLcPeriod"/>
            </a:pPr>
            <a:r>
              <a:rPr lang="en-US" sz="1600" dirty="0">
                <a:latin typeface="Arial" panose="020B0604020202020204" pitchFamily="34" charset="0"/>
                <a:ea typeface="Tahoma" panose="020B0604030504040204" pitchFamily="34" charset="0"/>
                <a:cs typeface="Arial" panose="020B0604020202020204" pitchFamily="34" charset="0"/>
              </a:rPr>
              <a:t>Clipping the image to your selected boundary.</a:t>
            </a:r>
          </a:p>
          <a:p>
            <a:pPr marL="342900" indent="-342900">
              <a:buAutoNum type="alphaLcPeriod"/>
            </a:pPr>
            <a:r>
              <a:rPr lang="en-US" sz="1600" dirty="0">
                <a:latin typeface="Arial" panose="020B0604020202020204" pitchFamily="34" charset="0"/>
                <a:ea typeface="Tahoma" panose="020B0604030504040204" pitchFamily="34" charset="0"/>
                <a:cs typeface="Arial" panose="020B0604020202020204" pitchFamily="34" charset="0"/>
              </a:rPr>
              <a:t>Selecting the date range to filter the imagery.</a:t>
            </a:r>
          </a:p>
          <a:p>
            <a:pPr marL="342900" indent="-342900">
              <a:buAutoNum type="alphaLcPeriod"/>
            </a:pPr>
            <a:r>
              <a:rPr lang="en-US" sz="1600" dirty="0">
                <a:latin typeface="Arial" panose="020B0604020202020204" pitchFamily="34" charset="0"/>
                <a:ea typeface="Tahoma" panose="020B0604030504040204" pitchFamily="34" charset="0"/>
                <a:cs typeface="Arial" panose="020B0604020202020204" pitchFamily="34" charset="0"/>
              </a:rPr>
              <a:t>Setting the maximum cloud cover threshold to filter cloudy images.</a:t>
            </a:r>
          </a:p>
        </p:txBody>
      </p:sp>
      <p:sp>
        <p:nvSpPr>
          <p:cNvPr id="17" name="TextBox 16">
            <a:extLst>
              <a:ext uri="{FF2B5EF4-FFF2-40B4-BE49-F238E27FC236}">
                <a16:creationId xmlns:a16="http://schemas.microsoft.com/office/drawing/2014/main" id="{2D08D22A-0AEE-A04A-9641-160161B2EC05}"/>
              </a:ext>
            </a:extLst>
          </p:cNvPr>
          <p:cNvSpPr txBox="1"/>
          <p:nvPr/>
        </p:nvSpPr>
        <p:spPr>
          <a:xfrm>
            <a:off x="0" y="3784647"/>
            <a:ext cx="2453749" cy="2554545"/>
          </a:xfrm>
          <a:prstGeom prst="rect">
            <a:avLst/>
          </a:prstGeom>
          <a:solidFill>
            <a:schemeClr val="bg2">
              <a:lumMod val="90000"/>
            </a:schemeClr>
          </a:solidFill>
        </p:spPr>
        <p:txBody>
          <a:bodyPr wrap="square" rtlCol="0">
            <a:spAutoFit/>
          </a:bodyPr>
          <a:lstStyle/>
          <a:p>
            <a:r>
              <a:rPr lang="en-US" sz="1600" b="1" kern="0" dirty="0">
                <a:solidFill>
                  <a:srgbClr val="FF0000"/>
                </a:solidFill>
                <a:latin typeface="Arial" panose="020B0604020202020204" pitchFamily="34" charset="0"/>
                <a:ea typeface="Tahoma" panose="020B0604030504040204" pitchFamily="34" charset="0"/>
                <a:cs typeface="Arial" panose="020B0604020202020204" pitchFamily="34" charset="0"/>
              </a:rPr>
              <a:t>Step 3 &amp; 4</a:t>
            </a:r>
          </a:p>
          <a:p>
            <a:r>
              <a:rPr lang="en-US" sz="1600" dirty="0">
                <a:latin typeface="Arial" panose="020B0604020202020204" pitchFamily="34" charset="0"/>
                <a:ea typeface="Tahoma" panose="020B0604030504040204" pitchFamily="34" charset="0"/>
                <a:cs typeface="Arial" panose="020B0604020202020204" pitchFamily="34" charset="0"/>
              </a:rPr>
              <a:t>are optional but good practice. They help confirm that images exist under the selected criteria by:</a:t>
            </a:r>
          </a:p>
          <a:p>
            <a:pPr indent="-342900">
              <a:buAutoNum type="alphaLcPeriod"/>
            </a:pPr>
            <a:r>
              <a:rPr lang="en-US" sz="1600" dirty="0">
                <a:latin typeface="Arial" panose="020B0604020202020204" pitchFamily="34" charset="0"/>
                <a:ea typeface="Tahoma" panose="020B0604030504040204" pitchFamily="34" charset="0"/>
                <a:cs typeface="Arial" panose="020B0604020202020204" pitchFamily="34" charset="0"/>
              </a:rPr>
              <a:t>Printing the number of images found</a:t>
            </a:r>
          </a:p>
          <a:p>
            <a:pPr indent="-342900">
              <a:buAutoNum type="alphaLcPeriod"/>
            </a:pPr>
            <a:r>
              <a:rPr lang="en-US" sz="1600" dirty="0">
                <a:latin typeface="Arial" panose="020B0604020202020204" pitchFamily="34" charset="0"/>
                <a:ea typeface="Tahoma" panose="020B0604030504040204" pitchFamily="34" charset="0"/>
                <a:cs typeface="Arial" panose="020B0604020202020204" pitchFamily="34" charset="0"/>
              </a:rPr>
              <a:t>Listing the dates the images were captured.</a:t>
            </a:r>
          </a:p>
        </p:txBody>
      </p:sp>
    </p:spTree>
    <p:extLst>
      <p:ext uri="{BB962C8B-B14F-4D97-AF65-F5344CB8AC3E}">
        <p14:creationId xmlns:p14="http://schemas.microsoft.com/office/powerpoint/2010/main" val="9115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1B7A7-04FE-BCA3-3326-B48ACFDFC4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053B4-9894-6377-6454-FA4F68DB86CC}"/>
              </a:ext>
            </a:extLst>
          </p:cNvPr>
          <p:cNvSpPr txBox="1">
            <a:spLocks/>
          </p:cNvSpPr>
          <p:nvPr/>
        </p:nvSpPr>
        <p:spPr>
          <a:xfrm>
            <a:off x="604283" y="0"/>
            <a:ext cx="10983433" cy="1127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ctr" fontAlgn="auto">
              <a:spcAft>
                <a:spcPts val="0"/>
              </a:spcAft>
              <a:buClr>
                <a:srgbClr val="9BAFB5"/>
              </a:buClr>
              <a:buSzTx/>
              <a:tabLst/>
              <a:defRPr/>
            </a:pPr>
            <a:r>
              <a:rPr lang="en-US" sz="3700" b="1" dirty="0">
                <a:latin typeface="Times New Roman" panose="02020603050405020304" pitchFamily="18" charset="0"/>
                <a:cs typeface="Times New Roman" panose="02020603050405020304" pitchFamily="18" charset="0"/>
              </a:rPr>
              <a:t>Script </a:t>
            </a:r>
            <a:r>
              <a:rPr lang="en-US" sz="3700" b="1" dirty="0" err="1">
                <a:latin typeface="Times New Roman" panose="02020603050405020304" pitchFamily="18" charset="0"/>
                <a:cs typeface="Times New Roman" panose="02020603050405020304" pitchFamily="18" charset="0"/>
              </a:rPr>
              <a:t>cont</a:t>
            </a:r>
            <a:endParaRPr lang="en-US" sz="3700" b="1" dirty="0">
              <a:latin typeface="Times New Roman" panose="02020603050405020304" pitchFamily="18" charset="0"/>
              <a:cs typeface="Times New Roman" panose="02020603050405020304" pitchFamily="18" charset="0"/>
            </a:endParaRPr>
          </a:p>
        </p:txBody>
      </p:sp>
      <p:pic>
        <p:nvPicPr>
          <p:cNvPr id="5" name="Content Placeholder 5">
            <a:extLst>
              <a:ext uri="{FF2B5EF4-FFF2-40B4-BE49-F238E27FC236}">
                <a16:creationId xmlns:a16="http://schemas.microsoft.com/office/drawing/2014/main" id="{179EA785-6D4C-5CCC-EAF8-A61224CAA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1478" y="2351163"/>
            <a:ext cx="7896902" cy="3224020"/>
          </a:xfrm>
          <a:prstGeom prst="rect">
            <a:avLst/>
          </a:prstGeom>
        </p:spPr>
      </p:pic>
      <p:sp>
        <p:nvSpPr>
          <p:cNvPr id="6" name="TextBox 5">
            <a:extLst>
              <a:ext uri="{FF2B5EF4-FFF2-40B4-BE49-F238E27FC236}">
                <a16:creationId xmlns:a16="http://schemas.microsoft.com/office/drawing/2014/main" id="{943ABE13-041E-805C-11F1-2410487DECB8}"/>
              </a:ext>
            </a:extLst>
          </p:cNvPr>
          <p:cNvSpPr txBox="1"/>
          <p:nvPr/>
        </p:nvSpPr>
        <p:spPr>
          <a:xfrm>
            <a:off x="-21927" y="535281"/>
            <a:ext cx="3318020" cy="1815882"/>
          </a:xfrm>
          <a:prstGeom prst="rect">
            <a:avLst/>
          </a:prstGeom>
          <a:solidFill>
            <a:srgbClr val="9BAFB5"/>
          </a:solidFill>
        </p:spPr>
        <p:txBody>
          <a:bodyPr wrap="square" rtlCol="0">
            <a:spAutoFit/>
          </a:bodyPr>
          <a:lstStyle/>
          <a:p>
            <a:pPr defTabSz="457200"/>
            <a:r>
              <a:rPr lang="en-US" sz="1600" b="1" kern="0" dirty="0">
                <a:solidFill>
                  <a:srgbClr val="FF0000"/>
                </a:solidFill>
                <a:latin typeface="Arial" panose="020B0604020202020204" pitchFamily="34" charset="0"/>
                <a:ea typeface="Tahoma" panose="020B0604030504040204" pitchFamily="34" charset="0"/>
                <a:cs typeface="Arial" panose="020B0604020202020204" pitchFamily="34" charset="0"/>
              </a:rPr>
              <a:t>Step 5</a:t>
            </a:r>
          </a:p>
          <a:p>
            <a:pPr marL="0" marR="0" lvl="0" indent="0" defTabSz="457200" eaLnBrk="1" fontAlgn="auto" latinLnBrk="0" hangingPunct="1">
              <a:lnSpc>
                <a:spcPct val="100000"/>
              </a:lnSpc>
              <a:spcBef>
                <a:spcPts val="0"/>
              </a:spcBef>
              <a:spcAft>
                <a:spcPts val="0"/>
              </a:spcAft>
              <a:buClrTx/>
              <a:buSzTx/>
              <a:buFontTx/>
              <a:buNone/>
              <a:tabLst/>
              <a:defRPr/>
            </a:pPr>
            <a:r>
              <a:rPr lang="en-US" sz="1600" kern="0" dirty="0">
                <a:solidFill>
                  <a:srgbClr val="000000"/>
                </a:solidFill>
                <a:latin typeface="Arial" panose="020B0604020202020204" pitchFamily="34" charset="0"/>
                <a:ea typeface="Tahoma" panose="020B0604030504040204" pitchFamily="34" charset="0"/>
                <a:cs typeface="Arial" panose="020B0604020202020204" pitchFamily="34" charset="0"/>
              </a:rPr>
              <a:t>G</a:t>
            </a:r>
            <a:r>
              <a:rPr kumimoji="0" lang="en-US" sz="1600" b="0" i="0" u="none" strike="noStrike" kern="0" cap="none" spc="0" normalizeH="0" baseline="0" noProof="0" dirty="0" err="1">
                <a:ln>
                  <a:noFill/>
                </a:ln>
                <a:solidFill>
                  <a:srgbClr val="000000"/>
                </a:solidFill>
                <a:effectLst/>
                <a:uLnTx/>
                <a:uFillTx/>
                <a:latin typeface="Arial" panose="020B0604020202020204" pitchFamily="34" charset="0"/>
                <a:ea typeface="Tahoma" panose="020B0604030504040204" pitchFamily="34" charset="0"/>
                <a:cs typeface="Arial" panose="020B0604020202020204" pitchFamily="34" charset="0"/>
              </a:rPr>
              <a:t>enerates</a:t>
            </a:r>
            <a:r>
              <a:rPr kumimoji="0" lang="en-US" sz="16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cs typeface="Arial" panose="020B0604020202020204" pitchFamily="34" charset="0"/>
              </a:rPr>
              <a:t> a single image by computing the median of all images in the filtered collection (selecting the best image per pixel (in cloud cover terms). Then, clip this composite to your shape file.</a:t>
            </a:r>
          </a:p>
        </p:txBody>
      </p:sp>
      <p:sp>
        <p:nvSpPr>
          <p:cNvPr id="7" name="TextBox 6">
            <a:extLst>
              <a:ext uri="{FF2B5EF4-FFF2-40B4-BE49-F238E27FC236}">
                <a16:creationId xmlns:a16="http://schemas.microsoft.com/office/drawing/2014/main" id="{46BB9203-E5FE-D3D0-2EE8-5F85AE8762E5}"/>
              </a:ext>
            </a:extLst>
          </p:cNvPr>
          <p:cNvSpPr txBox="1"/>
          <p:nvPr/>
        </p:nvSpPr>
        <p:spPr>
          <a:xfrm>
            <a:off x="9812808" y="362506"/>
            <a:ext cx="2357265" cy="2308324"/>
          </a:xfrm>
          <a:prstGeom prst="rect">
            <a:avLst/>
          </a:prstGeom>
          <a:solidFill>
            <a:srgbClr val="9BAFB5"/>
          </a:solidFill>
        </p:spPr>
        <p:txBody>
          <a:bodyPr wrap="square" rtlCol="0">
            <a:spAutoFit/>
          </a:bodyPr>
          <a:lstStyle/>
          <a:p>
            <a:pPr defTabSz="457200"/>
            <a:r>
              <a:rPr lang="en-US" sz="1600" b="1" kern="0" dirty="0">
                <a:solidFill>
                  <a:srgbClr val="FF0000"/>
                </a:solidFill>
                <a:latin typeface="Arial" panose="020B0604020202020204" pitchFamily="34" charset="0"/>
                <a:ea typeface="Tahoma" panose="020B0604030504040204" pitchFamily="34" charset="0"/>
                <a:cs typeface="Arial" panose="020B0604020202020204" pitchFamily="34" charset="0"/>
              </a:rPr>
              <a:t>Step 6</a:t>
            </a:r>
          </a:p>
          <a:p>
            <a:pPr marL="0" marR="0" lvl="0" indent="0" defTabSz="457200" eaLnBrk="1" fontAlgn="auto" latinLnBrk="0" hangingPunct="1">
              <a:lnSpc>
                <a:spcPct val="100000"/>
              </a:lnSpc>
              <a:spcBef>
                <a:spcPts val="0"/>
              </a:spcBef>
              <a:spcAft>
                <a:spcPts val="0"/>
              </a:spcAft>
              <a:buClrTx/>
              <a:buSzTx/>
              <a:buFontTx/>
              <a:buNone/>
              <a:tabLst/>
              <a:defRPr/>
            </a:pPr>
            <a:r>
              <a:rPr lang="en-US" sz="1600" kern="0" dirty="0">
                <a:solidFill>
                  <a:srgbClr val="000000"/>
                </a:solidFill>
                <a:latin typeface="Arial" panose="020B0604020202020204" pitchFamily="34" charset="0"/>
                <a:ea typeface="Tahoma" panose="020B0604030504040204" pitchFamily="34" charset="0"/>
                <a:cs typeface="Arial" panose="020B0604020202020204" pitchFamily="34" charset="0"/>
              </a:rPr>
              <a:t>Chooses specific spectral bands relevant to your analysis. Its advised to choose all bands as you may need to use the code for more applications in the future</a:t>
            </a:r>
          </a:p>
        </p:txBody>
      </p:sp>
      <p:sp>
        <p:nvSpPr>
          <p:cNvPr id="8" name="TextBox 7">
            <a:extLst>
              <a:ext uri="{FF2B5EF4-FFF2-40B4-BE49-F238E27FC236}">
                <a16:creationId xmlns:a16="http://schemas.microsoft.com/office/drawing/2014/main" id="{40C6B716-1688-2CCF-AE4E-60B4F6CFB87C}"/>
              </a:ext>
            </a:extLst>
          </p:cNvPr>
          <p:cNvSpPr txBox="1"/>
          <p:nvPr/>
        </p:nvSpPr>
        <p:spPr>
          <a:xfrm>
            <a:off x="24123" y="3610579"/>
            <a:ext cx="2150213" cy="2800767"/>
          </a:xfrm>
          <a:prstGeom prst="rect">
            <a:avLst/>
          </a:prstGeom>
          <a:solidFill>
            <a:srgbClr val="9BAFB5"/>
          </a:solid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lang="en-US" sz="1600" b="1" kern="0" dirty="0">
                <a:solidFill>
                  <a:srgbClr val="FF0000"/>
                </a:solidFill>
                <a:latin typeface="Arial" panose="020B0604020202020204" pitchFamily="34" charset="0"/>
                <a:ea typeface="Tahoma" panose="020B0604030504040204" pitchFamily="34" charset="0"/>
                <a:cs typeface="Arial" panose="020B0604020202020204" pitchFamily="34" charset="0"/>
              </a:rPr>
              <a:t>Step 7</a:t>
            </a:r>
          </a:p>
          <a:p>
            <a:pPr marL="0" marR="0" lvl="0" indent="0" defTabSz="457200" eaLnBrk="1" fontAlgn="auto" latinLnBrk="0" hangingPunct="1">
              <a:lnSpc>
                <a:spcPct val="100000"/>
              </a:lnSpc>
              <a:spcBef>
                <a:spcPts val="0"/>
              </a:spcBef>
              <a:spcAft>
                <a:spcPts val="0"/>
              </a:spcAft>
              <a:buClrTx/>
              <a:buSzTx/>
              <a:buFontTx/>
              <a:buNone/>
              <a:tabLst/>
              <a:defRPr/>
            </a:pPr>
            <a:r>
              <a:rPr lang="en-US" sz="1600" kern="0" dirty="0">
                <a:solidFill>
                  <a:srgbClr val="000000"/>
                </a:solidFill>
                <a:latin typeface="Arial" panose="020B0604020202020204" pitchFamily="34" charset="0"/>
                <a:ea typeface="Tahoma" panose="020B0604030504040204" pitchFamily="34" charset="0"/>
                <a:cs typeface="Arial" panose="020B0604020202020204" pitchFamily="34" charset="0"/>
              </a:rPr>
              <a:t>Display a true color image by assigning Red (SR_B4), Green (SR_B3), and Blue (SR_B2) bands. This helps visually inspect the landscape. It could involve different combinations for different sensors.</a:t>
            </a:r>
          </a:p>
        </p:txBody>
      </p:sp>
      <p:sp>
        <p:nvSpPr>
          <p:cNvPr id="9" name="TextBox 8">
            <a:extLst>
              <a:ext uri="{FF2B5EF4-FFF2-40B4-BE49-F238E27FC236}">
                <a16:creationId xmlns:a16="http://schemas.microsoft.com/office/drawing/2014/main" id="{F79FB977-7668-72D8-224A-CE3C1E4AC5B0}"/>
              </a:ext>
            </a:extLst>
          </p:cNvPr>
          <p:cNvSpPr txBox="1"/>
          <p:nvPr/>
        </p:nvSpPr>
        <p:spPr>
          <a:xfrm>
            <a:off x="9865522" y="3717639"/>
            <a:ext cx="2335338" cy="2800767"/>
          </a:xfrm>
          <a:prstGeom prst="rect">
            <a:avLst/>
          </a:prstGeom>
          <a:solidFill>
            <a:srgbClr val="9BAFB5"/>
          </a:solidFill>
        </p:spPr>
        <p:txBody>
          <a:bodyPr wrap="square" rtlCol="0">
            <a:spAutoFit/>
          </a:bodyPr>
          <a:lstStyle/>
          <a:p>
            <a:pPr defTabSz="457200"/>
            <a:r>
              <a:rPr lang="en-US" sz="1600" b="1" kern="0" dirty="0">
                <a:solidFill>
                  <a:srgbClr val="FF0000"/>
                </a:solidFill>
                <a:latin typeface="Arial" panose="020B0604020202020204" pitchFamily="34" charset="0"/>
                <a:ea typeface="Tahoma" panose="020B0604030504040204" pitchFamily="34" charset="0"/>
                <a:cs typeface="Arial" panose="020B0604020202020204" pitchFamily="34" charset="0"/>
              </a:rPr>
              <a:t>Step 8 &amp; 9</a:t>
            </a:r>
          </a:p>
          <a:p>
            <a:pPr defTabSz="457200"/>
            <a:r>
              <a:rPr lang="en-US" sz="1600" kern="0" dirty="0">
                <a:solidFill>
                  <a:srgbClr val="000000"/>
                </a:solidFill>
                <a:latin typeface="Arial" panose="020B0604020202020204" pitchFamily="34" charset="0"/>
                <a:ea typeface="Tahoma" panose="020B0604030504040204" pitchFamily="34" charset="0"/>
                <a:cs typeface="Arial" panose="020B0604020202020204" pitchFamily="34" charset="0"/>
              </a:rPr>
              <a:t>Calculates the Normalized Difference Built-up Index (NDBI) and masks the high values for visualization (above 0.1). It helps classifying by identifying buildings on images that they cannot be seen clearly.</a:t>
            </a:r>
          </a:p>
        </p:txBody>
      </p:sp>
    </p:spTree>
    <p:extLst>
      <p:ext uri="{BB962C8B-B14F-4D97-AF65-F5344CB8AC3E}">
        <p14:creationId xmlns:p14="http://schemas.microsoft.com/office/powerpoint/2010/main" val="176134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4D504-219A-4EDC-D162-374DEB449A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71EAE-ECF1-EB85-9003-143ACF2AE650}"/>
              </a:ext>
            </a:extLst>
          </p:cNvPr>
          <p:cNvSpPr txBox="1">
            <a:spLocks/>
          </p:cNvSpPr>
          <p:nvPr/>
        </p:nvSpPr>
        <p:spPr>
          <a:xfrm>
            <a:off x="604283" y="0"/>
            <a:ext cx="10983433" cy="1127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ctr" fontAlgn="auto">
              <a:spcAft>
                <a:spcPts val="0"/>
              </a:spcAft>
              <a:buClr>
                <a:srgbClr val="9BAFB5"/>
              </a:buClr>
              <a:buSzTx/>
              <a:tabLst/>
              <a:defRPr/>
            </a:pPr>
            <a:r>
              <a:rPr lang="en-US" sz="3700" b="1" dirty="0">
                <a:latin typeface="Times New Roman" panose="02020603050405020304" pitchFamily="18" charset="0"/>
                <a:cs typeface="Times New Roman" panose="02020603050405020304" pitchFamily="18" charset="0"/>
              </a:rPr>
              <a:t>Script </a:t>
            </a:r>
            <a:r>
              <a:rPr lang="en-US" sz="3700" b="1" dirty="0" err="1">
                <a:latin typeface="Times New Roman" panose="02020603050405020304" pitchFamily="18" charset="0"/>
                <a:cs typeface="Times New Roman" panose="02020603050405020304" pitchFamily="18" charset="0"/>
              </a:rPr>
              <a:t>cont</a:t>
            </a:r>
            <a:endParaRPr lang="en-US" sz="3700" b="1" dirty="0">
              <a:latin typeface="Times New Roman" panose="02020603050405020304" pitchFamily="18" charset="0"/>
              <a:cs typeface="Times New Roman" panose="02020603050405020304" pitchFamily="18" charset="0"/>
            </a:endParaRPr>
          </a:p>
        </p:txBody>
      </p:sp>
      <p:pic>
        <p:nvPicPr>
          <p:cNvPr id="3" name="Content Placeholder 3">
            <a:extLst>
              <a:ext uri="{FF2B5EF4-FFF2-40B4-BE49-F238E27FC236}">
                <a16:creationId xmlns:a16="http://schemas.microsoft.com/office/drawing/2014/main" id="{9EC6AD1B-3C12-8C2C-F8AD-508DBD5A79F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17678"/>
          <a:stretch>
            <a:fillRect/>
          </a:stretch>
        </p:blipFill>
        <p:spPr>
          <a:xfrm>
            <a:off x="2320921" y="994168"/>
            <a:ext cx="9266795" cy="5387115"/>
          </a:xfrm>
        </p:spPr>
      </p:pic>
      <p:sp>
        <p:nvSpPr>
          <p:cNvPr id="4" name="TextBox 3">
            <a:extLst>
              <a:ext uri="{FF2B5EF4-FFF2-40B4-BE49-F238E27FC236}">
                <a16:creationId xmlns:a16="http://schemas.microsoft.com/office/drawing/2014/main" id="{4C630BD9-41BF-A7D5-EC07-7026FDA44ACF}"/>
              </a:ext>
            </a:extLst>
          </p:cNvPr>
          <p:cNvSpPr txBox="1"/>
          <p:nvPr/>
        </p:nvSpPr>
        <p:spPr>
          <a:xfrm>
            <a:off x="-31963" y="353569"/>
            <a:ext cx="2335338" cy="2308324"/>
          </a:xfrm>
          <a:prstGeom prst="rect">
            <a:avLst/>
          </a:prstGeom>
          <a:solidFill>
            <a:schemeClr val="accent6">
              <a:lumMod val="40000"/>
              <a:lumOff val="60000"/>
            </a:schemeClr>
          </a:solidFill>
        </p:spPr>
        <p:txBody>
          <a:bodyPr wrap="square" rtlCol="0">
            <a:spAutoFit/>
          </a:bodyPr>
          <a:lstStyle/>
          <a:p>
            <a:r>
              <a:rPr lang="en-US" sz="1600" b="1" kern="0" dirty="0">
                <a:solidFill>
                  <a:srgbClr val="FF0000"/>
                </a:solidFill>
                <a:latin typeface="Arial" panose="020B0604020202020204" pitchFamily="34" charset="0"/>
                <a:ea typeface="Tahoma" panose="020B0604030504040204" pitchFamily="34" charset="0"/>
                <a:cs typeface="Arial" panose="020B0604020202020204" pitchFamily="34" charset="0"/>
              </a:rPr>
              <a:t>Step 10</a:t>
            </a:r>
          </a:p>
          <a:p>
            <a:r>
              <a:rPr lang="en-US" sz="1600" kern="0" dirty="0">
                <a:solidFill>
                  <a:srgbClr val="000000"/>
                </a:solidFill>
                <a:latin typeface="Arial" panose="020B0604020202020204" pitchFamily="34" charset="0"/>
                <a:ea typeface="Tahoma" panose="020B0604030504040204" pitchFamily="34" charset="0"/>
                <a:cs typeface="Arial" panose="020B0604020202020204" pitchFamily="34" charset="0"/>
              </a:rPr>
              <a:t>involves merging the classes you intend to use for classification. These names should be noted since the same ones will be used to create training samples</a:t>
            </a:r>
          </a:p>
        </p:txBody>
      </p:sp>
      <p:sp>
        <p:nvSpPr>
          <p:cNvPr id="10" name="TextBox 9">
            <a:extLst>
              <a:ext uri="{FF2B5EF4-FFF2-40B4-BE49-F238E27FC236}">
                <a16:creationId xmlns:a16="http://schemas.microsoft.com/office/drawing/2014/main" id="{5E1E6FEC-141B-5477-4F77-9BD11B26AF9A}"/>
              </a:ext>
            </a:extLst>
          </p:cNvPr>
          <p:cNvSpPr txBox="1"/>
          <p:nvPr/>
        </p:nvSpPr>
        <p:spPr>
          <a:xfrm>
            <a:off x="9856662" y="171917"/>
            <a:ext cx="2335338" cy="2062103"/>
          </a:xfrm>
          <a:prstGeom prst="rect">
            <a:avLst/>
          </a:prstGeom>
          <a:solidFill>
            <a:schemeClr val="accent6">
              <a:lumMod val="40000"/>
              <a:lumOff val="60000"/>
            </a:schemeClr>
          </a:solidFill>
        </p:spPr>
        <p:txBody>
          <a:bodyPr wrap="square" rtlCol="0">
            <a:spAutoFit/>
          </a:bodyPr>
          <a:lstStyle/>
          <a:p>
            <a:r>
              <a:rPr lang="en-US" sz="1600" b="1" kern="0" dirty="0">
                <a:solidFill>
                  <a:srgbClr val="FF0000"/>
                </a:solidFill>
                <a:latin typeface="Arial" panose="020B0604020202020204" pitchFamily="34" charset="0"/>
                <a:ea typeface="Tahoma" panose="020B0604030504040204" pitchFamily="34" charset="0"/>
                <a:cs typeface="Arial" panose="020B0604020202020204" pitchFamily="34" charset="0"/>
              </a:rPr>
              <a:t>Step 11</a:t>
            </a:r>
          </a:p>
          <a:p>
            <a:r>
              <a:rPr lang="en-US" sz="1600" kern="0" dirty="0">
                <a:solidFill>
                  <a:srgbClr val="000000"/>
                </a:solidFill>
                <a:latin typeface="Arial" panose="020B0604020202020204" pitchFamily="34" charset="0"/>
                <a:ea typeface="Tahoma" panose="020B0604030504040204" pitchFamily="34" charset="0"/>
                <a:cs typeface="Arial" panose="020B0604020202020204" pitchFamily="34" charset="0"/>
              </a:rPr>
              <a:t>extracts pixel values from the input image at the training sample locations. These values are labeled by class and used to train the classifier.</a:t>
            </a:r>
          </a:p>
        </p:txBody>
      </p:sp>
      <p:sp>
        <p:nvSpPr>
          <p:cNvPr id="11" name="TextBox 10">
            <a:extLst>
              <a:ext uri="{FF2B5EF4-FFF2-40B4-BE49-F238E27FC236}">
                <a16:creationId xmlns:a16="http://schemas.microsoft.com/office/drawing/2014/main" id="{58F1B87F-1A7C-0564-F081-A6869864B292}"/>
              </a:ext>
            </a:extLst>
          </p:cNvPr>
          <p:cNvSpPr txBox="1"/>
          <p:nvPr/>
        </p:nvSpPr>
        <p:spPr>
          <a:xfrm>
            <a:off x="-31963" y="4196107"/>
            <a:ext cx="2335338" cy="2308324"/>
          </a:xfrm>
          <a:prstGeom prst="rect">
            <a:avLst/>
          </a:prstGeom>
          <a:solidFill>
            <a:schemeClr val="accent6">
              <a:lumMod val="40000"/>
              <a:lumOff val="60000"/>
            </a:schemeClr>
          </a:solidFill>
        </p:spPr>
        <p:txBody>
          <a:bodyPr wrap="square" rtlCol="0">
            <a:spAutoFit/>
          </a:bodyPr>
          <a:lstStyle/>
          <a:p>
            <a:r>
              <a:rPr lang="en-US" sz="1600" b="1" kern="0" dirty="0">
                <a:solidFill>
                  <a:srgbClr val="FF0000"/>
                </a:solidFill>
                <a:latin typeface="Arial" panose="020B0604020202020204" pitchFamily="34" charset="0"/>
                <a:ea typeface="Tahoma" panose="020B0604030504040204" pitchFamily="34" charset="0"/>
                <a:cs typeface="Arial" panose="020B0604020202020204" pitchFamily="34" charset="0"/>
              </a:rPr>
              <a:t>Step 12</a:t>
            </a:r>
          </a:p>
          <a:p>
            <a:r>
              <a:rPr lang="en-US" sz="1600" kern="0" dirty="0">
                <a:solidFill>
                  <a:srgbClr val="000000"/>
                </a:solidFill>
                <a:latin typeface="Arial" panose="020B0604020202020204" pitchFamily="34" charset="0"/>
                <a:ea typeface="Tahoma" panose="020B0604030504040204" pitchFamily="34" charset="0"/>
                <a:cs typeface="Arial" panose="020B0604020202020204" pitchFamily="34" charset="0"/>
              </a:rPr>
              <a:t>Randomly splits the labeled data into a training set and a testing set. This helps check the accuracy of the classifier before applying it to the whole image.</a:t>
            </a:r>
          </a:p>
        </p:txBody>
      </p:sp>
      <p:sp>
        <p:nvSpPr>
          <p:cNvPr id="12" name="TextBox 11">
            <a:extLst>
              <a:ext uri="{FF2B5EF4-FFF2-40B4-BE49-F238E27FC236}">
                <a16:creationId xmlns:a16="http://schemas.microsoft.com/office/drawing/2014/main" id="{CB1164BF-1BE4-75D1-26C7-A78C2A1F396C}"/>
              </a:ext>
            </a:extLst>
          </p:cNvPr>
          <p:cNvSpPr txBox="1"/>
          <p:nvPr/>
        </p:nvSpPr>
        <p:spPr>
          <a:xfrm>
            <a:off x="9888625" y="3970838"/>
            <a:ext cx="2335338" cy="2554545"/>
          </a:xfrm>
          <a:prstGeom prst="rect">
            <a:avLst/>
          </a:prstGeom>
          <a:solidFill>
            <a:schemeClr val="accent6">
              <a:lumMod val="40000"/>
              <a:lumOff val="60000"/>
            </a:schemeClr>
          </a:solidFill>
        </p:spPr>
        <p:txBody>
          <a:bodyPr wrap="square" rtlCol="0">
            <a:spAutoFit/>
          </a:bodyPr>
          <a:lstStyle/>
          <a:p>
            <a:r>
              <a:rPr lang="en-US" sz="1600" b="1" kern="0" dirty="0">
                <a:solidFill>
                  <a:srgbClr val="FF0000"/>
                </a:solidFill>
                <a:latin typeface="Arial" panose="020B0604020202020204" pitchFamily="34" charset="0"/>
                <a:ea typeface="Tahoma" panose="020B0604030504040204" pitchFamily="34" charset="0"/>
                <a:cs typeface="Arial" panose="020B0604020202020204" pitchFamily="34" charset="0"/>
              </a:rPr>
              <a:t>Step 13</a:t>
            </a:r>
          </a:p>
          <a:p>
            <a:r>
              <a:rPr lang="en-US" sz="1600" kern="0" dirty="0">
                <a:solidFill>
                  <a:srgbClr val="000000"/>
                </a:solidFill>
                <a:latin typeface="Arial" panose="020B0604020202020204" pitchFamily="34" charset="0"/>
                <a:ea typeface="Tahoma" panose="020B0604030504040204" pitchFamily="34" charset="0"/>
                <a:cs typeface="Arial" panose="020B0604020202020204" pitchFamily="34" charset="0"/>
              </a:rPr>
              <a:t>Trains a Random Forest classifier using the training set. This machine learning model uses multiple decision trees to classify land cover types based on the selected input bands.</a:t>
            </a:r>
          </a:p>
        </p:txBody>
      </p:sp>
    </p:spTree>
    <p:extLst>
      <p:ext uri="{BB962C8B-B14F-4D97-AF65-F5344CB8AC3E}">
        <p14:creationId xmlns:p14="http://schemas.microsoft.com/office/powerpoint/2010/main" val="282999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D5B7D-044E-1945-20F7-1B27FCF74E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A5FCE4-A955-157B-C4C3-8F5F1D245D1D}"/>
              </a:ext>
            </a:extLst>
          </p:cNvPr>
          <p:cNvSpPr txBox="1">
            <a:spLocks/>
          </p:cNvSpPr>
          <p:nvPr/>
        </p:nvSpPr>
        <p:spPr>
          <a:xfrm>
            <a:off x="604283" y="1"/>
            <a:ext cx="10983433" cy="9411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ctr" fontAlgn="auto">
              <a:spcAft>
                <a:spcPts val="0"/>
              </a:spcAft>
              <a:buClr>
                <a:srgbClr val="9BAFB5"/>
              </a:buClr>
              <a:buSzTx/>
              <a:tabLst/>
              <a:defRPr/>
            </a:pPr>
            <a:r>
              <a:rPr lang="en-US" sz="3700" b="1" dirty="0">
                <a:latin typeface="Times New Roman" panose="02020603050405020304" pitchFamily="18" charset="0"/>
                <a:cs typeface="Times New Roman" panose="02020603050405020304" pitchFamily="18" charset="0"/>
              </a:rPr>
              <a:t>Script </a:t>
            </a:r>
            <a:r>
              <a:rPr lang="en-US" sz="3700" b="1" dirty="0" err="1">
                <a:latin typeface="Times New Roman" panose="02020603050405020304" pitchFamily="18" charset="0"/>
                <a:cs typeface="Times New Roman" panose="02020603050405020304" pitchFamily="18" charset="0"/>
              </a:rPr>
              <a:t>cont</a:t>
            </a:r>
            <a:endParaRPr lang="en-US" sz="3700" b="1" dirty="0">
              <a:latin typeface="Times New Roman" panose="02020603050405020304" pitchFamily="18" charset="0"/>
              <a:cs typeface="Times New Roman" panose="02020603050405020304" pitchFamily="18" charset="0"/>
            </a:endParaRPr>
          </a:p>
        </p:txBody>
      </p:sp>
      <p:pic>
        <p:nvPicPr>
          <p:cNvPr id="7" name="Content Placeholder 3">
            <a:extLst>
              <a:ext uri="{FF2B5EF4-FFF2-40B4-BE49-F238E27FC236}">
                <a16:creationId xmlns:a16="http://schemas.microsoft.com/office/drawing/2014/main" id="{4C93E696-7506-3112-63CE-C8F5D682A815}"/>
              </a:ext>
            </a:extLst>
          </p:cNvPr>
          <p:cNvPicPr>
            <a:picLocks noGrp="1" noChangeAspect="1"/>
          </p:cNvPicPr>
          <p:nvPr>
            <p:ph idx="1"/>
          </p:nvPr>
        </p:nvPicPr>
        <p:blipFill>
          <a:blip r:embed="rId2"/>
          <a:srcRect r="19924"/>
          <a:stretch>
            <a:fillRect/>
          </a:stretch>
        </p:blipFill>
        <p:spPr>
          <a:xfrm>
            <a:off x="2132929" y="631371"/>
            <a:ext cx="7667989" cy="4246395"/>
          </a:xfrm>
          <a:prstGeom prst="rect">
            <a:avLst/>
          </a:prstGeom>
        </p:spPr>
      </p:pic>
      <p:sp>
        <p:nvSpPr>
          <p:cNvPr id="8" name="TextBox 7">
            <a:extLst>
              <a:ext uri="{FF2B5EF4-FFF2-40B4-BE49-F238E27FC236}">
                <a16:creationId xmlns:a16="http://schemas.microsoft.com/office/drawing/2014/main" id="{FEE1FBDB-E5A3-F328-CCF9-D3F96A3A0B76}"/>
              </a:ext>
            </a:extLst>
          </p:cNvPr>
          <p:cNvSpPr txBox="1"/>
          <p:nvPr/>
        </p:nvSpPr>
        <p:spPr>
          <a:xfrm>
            <a:off x="-1" y="530825"/>
            <a:ext cx="2117992" cy="2308324"/>
          </a:xfrm>
          <a:prstGeom prst="rect">
            <a:avLst/>
          </a:prstGeom>
          <a:solidFill>
            <a:schemeClr val="bg1">
              <a:lumMod val="65000"/>
            </a:schemeClr>
          </a:solidFill>
        </p:spPr>
        <p:txBody>
          <a:bodyPr wrap="square" rtlCol="0">
            <a:spAutoFit/>
          </a:bodyPr>
          <a:lstStyle/>
          <a:p>
            <a:r>
              <a:rPr lang="en-US" sz="1600" b="1" kern="0" dirty="0">
                <a:solidFill>
                  <a:srgbClr val="FF0000"/>
                </a:solidFill>
                <a:latin typeface="Arial" panose="020B0604020202020204" pitchFamily="34" charset="0"/>
                <a:ea typeface="Tahoma" panose="020B0604030504040204" pitchFamily="34" charset="0"/>
                <a:cs typeface="Arial" panose="020B0604020202020204" pitchFamily="34" charset="0"/>
              </a:rPr>
              <a:t>Step 14</a:t>
            </a:r>
          </a:p>
          <a:p>
            <a:r>
              <a:rPr lang="en-US" sz="1600" kern="0" dirty="0">
                <a:solidFill>
                  <a:srgbClr val="000000"/>
                </a:solidFill>
                <a:latin typeface="Arial" panose="020B0604020202020204" pitchFamily="34" charset="0"/>
                <a:ea typeface="Tahoma" panose="020B0604030504040204" pitchFamily="34" charset="0"/>
                <a:cs typeface="Arial" panose="020B0604020202020204" pitchFamily="34" charset="0"/>
              </a:rPr>
              <a:t>classifies the image and also provides a smoother classified image using matrixes to assign each pixel the most frequent class within its neighborhood.</a:t>
            </a:r>
          </a:p>
        </p:txBody>
      </p:sp>
      <p:sp>
        <p:nvSpPr>
          <p:cNvPr id="9" name="TextBox 8">
            <a:extLst>
              <a:ext uri="{FF2B5EF4-FFF2-40B4-BE49-F238E27FC236}">
                <a16:creationId xmlns:a16="http://schemas.microsoft.com/office/drawing/2014/main" id="{96A95DB0-D33C-407B-D2E6-A8CF52906E9E}"/>
              </a:ext>
            </a:extLst>
          </p:cNvPr>
          <p:cNvSpPr txBox="1"/>
          <p:nvPr/>
        </p:nvSpPr>
        <p:spPr>
          <a:xfrm>
            <a:off x="1" y="4140963"/>
            <a:ext cx="2117992" cy="2062103"/>
          </a:xfrm>
          <a:prstGeom prst="rect">
            <a:avLst/>
          </a:prstGeom>
          <a:solidFill>
            <a:schemeClr val="bg1">
              <a:lumMod val="65000"/>
            </a:schemeClr>
          </a:solidFill>
        </p:spPr>
        <p:txBody>
          <a:bodyPr wrap="square" rtlCol="0">
            <a:spAutoFit/>
          </a:bodyPr>
          <a:lstStyle/>
          <a:p>
            <a:r>
              <a:rPr lang="en-US" sz="1600" b="1" kern="0" dirty="0">
                <a:solidFill>
                  <a:srgbClr val="FF0000"/>
                </a:solidFill>
                <a:latin typeface="Arial" panose="020B0604020202020204" pitchFamily="34" charset="0"/>
                <a:ea typeface="Tahoma" panose="020B0604030504040204" pitchFamily="34" charset="0"/>
                <a:cs typeface="Arial" panose="020B0604020202020204" pitchFamily="34" charset="0"/>
              </a:rPr>
              <a:t>Step 15</a:t>
            </a:r>
          </a:p>
          <a:p>
            <a:r>
              <a:rPr lang="en-US" sz="1600" kern="0" dirty="0">
                <a:solidFill>
                  <a:srgbClr val="000000"/>
                </a:solidFill>
                <a:latin typeface="Arial" panose="020B0604020202020204" pitchFamily="34" charset="0"/>
                <a:ea typeface="Tahoma" panose="020B0604030504040204" pitchFamily="34" charset="0"/>
                <a:cs typeface="Arial" panose="020B0604020202020204" pitchFamily="34" charset="0"/>
              </a:rPr>
              <a:t>This section defines a color palette for each land cover class and visualizes both the raw and smoothed classified images on the map.</a:t>
            </a:r>
          </a:p>
        </p:txBody>
      </p:sp>
      <p:sp>
        <p:nvSpPr>
          <p:cNvPr id="13" name="TextBox 12">
            <a:extLst>
              <a:ext uri="{FF2B5EF4-FFF2-40B4-BE49-F238E27FC236}">
                <a16:creationId xmlns:a16="http://schemas.microsoft.com/office/drawing/2014/main" id="{4606311F-323A-FDBD-15FD-255D96BCC169}"/>
              </a:ext>
            </a:extLst>
          </p:cNvPr>
          <p:cNvSpPr txBox="1"/>
          <p:nvPr/>
        </p:nvSpPr>
        <p:spPr>
          <a:xfrm>
            <a:off x="9878347" y="194636"/>
            <a:ext cx="2313653" cy="2308324"/>
          </a:xfrm>
          <a:prstGeom prst="rect">
            <a:avLst/>
          </a:prstGeom>
          <a:solidFill>
            <a:schemeClr val="bg1">
              <a:lumMod val="65000"/>
            </a:schemeClr>
          </a:solidFill>
        </p:spPr>
        <p:txBody>
          <a:bodyPr wrap="square" rtlCol="0">
            <a:spAutoFit/>
          </a:bodyPr>
          <a:lstStyle/>
          <a:p>
            <a:r>
              <a:rPr lang="en-US" sz="1600" b="1" kern="0" dirty="0">
                <a:solidFill>
                  <a:srgbClr val="FF0000"/>
                </a:solidFill>
                <a:latin typeface="Arial" panose="020B0604020202020204" pitchFamily="34" charset="0"/>
                <a:ea typeface="Tahoma" panose="020B0604030504040204" pitchFamily="34" charset="0"/>
                <a:cs typeface="Arial" panose="020B0604020202020204" pitchFamily="34" charset="0"/>
              </a:rPr>
              <a:t>Step 16</a:t>
            </a:r>
          </a:p>
          <a:p>
            <a:r>
              <a:rPr lang="en-US" sz="1600" kern="0" dirty="0">
                <a:solidFill>
                  <a:srgbClr val="000000"/>
                </a:solidFill>
                <a:latin typeface="Arial" panose="020B0604020202020204" pitchFamily="34" charset="0"/>
                <a:ea typeface="Tahoma" panose="020B0604030504040204" pitchFamily="34" charset="0"/>
                <a:cs typeface="Arial" panose="020B0604020202020204" pitchFamily="34" charset="0"/>
              </a:rPr>
              <a:t>exports the classified image to Google Drive as a </a:t>
            </a:r>
            <a:r>
              <a:rPr lang="en-US" sz="1600" kern="0" dirty="0" err="1">
                <a:solidFill>
                  <a:srgbClr val="000000"/>
                </a:solidFill>
                <a:latin typeface="Arial" panose="020B0604020202020204" pitchFamily="34" charset="0"/>
                <a:ea typeface="Tahoma" panose="020B0604030504040204" pitchFamily="34" charset="0"/>
                <a:cs typeface="Arial" panose="020B0604020202020204" pitchFamily="34" charset="0"/>
              </a:rPr>
              <a:t>GeoTIFF</a:t>
            </a:r>
            <a:r>
              <a:rPr lang="en-US" sz="1600" kern="0" dirty="0">
                <a:solidFill>
                  <a:srgbClr val="000000"/>
                </a:solidFill>
                <a:latin typeface="Arial" panose="020B0604020202020204" pitchFamily="34" charset="0"/>
                <a:ea typeface="Tahoma" panose="020B0604030504040204" pitchFamily="34" charset="0"/>
                <a:cs typeface="Arial" panose="020B0604020202020204" pitchFamily="34" charset="0"/>
              </a:rPr>
              <a:t>, specifying the export name, target folder, area (region), spatial resolution (scale), pixel limit, and file format.</a:t>
            </a:r>
          </a:p>
        </p:txBody>
      </p:sp>
      <p:pic>
        <p:nvPicPr>
          <p:cNvPr id="14" name="Picture 13">
            <a:extLst>
              <a:ext uri="{FF2B5EF4-FFF2-40B4-BE49-F238E27FC236}">
                <a16:creationId xmlns:a16="http://schemas.microsoft.com/office/drawing/2014/main" id="{D8C35B65-1534-718B-BEDA-62E7496F1C7B}"/>
              </a:ext>
            </a:extLst>
          </p:cNvPr>
          <p:cNvPicPr>
            <a:picLocks noChangeAspect="1"/>
          </p:cNvPicPr>
          <p:nvPr/>
        </p:nvPicPr>
        <p:blipFill>
          <a:blip r:embed="rId3"/>
          <a:srcRect r="35325"/>
          <a:stretch>
            <a:fillRect/>
          </a:stretch>
        </p:blipFill>
        <p:spPr>
          <a:xfrm>
            <a:off x="2313652" y="4978312"/>
            <a:ext cx="7626987" cy="1879688"/>
          </a:xfrm>
          <a:prstGeom prst="rect">
            <a:avLst/>
          </a:prstGeom>
        </p:spPr>
      </p:pic>
      <p:sp>
        <p:nvSpPr>
          <p:cNvPr id="15" name="TextBox 14">
            <a:extLst>
              <a:ext uri="{FF2B5EF4-FFF2-40B4-BE49-F238E27FC236}">
                <a16:creationId xmlns:a16="http://schemas.microsoft.com/office/drawing/2014/main" id="{F90541D7-F700-F2CE-728D-16571503B95B}"/>
              </a:ext>
            </a:extLst>
          </p:cNvPr>
          <p:cNvSpPr txBox="1"/>
          <p:nvPr/>
        </p:nvSpPr>
        <p:spPr>
          <a:xfrm>
            <a:off x="9878345" y="3109911"/>
            <a:ext cx="2313653" cy="2062103"/>
          </a:xfrm>
          <a:prstGeom prst="rect">
            <a:avLst/>
          </a:prstGeom>
          <a:solidFill>
            <a:schemeClr val="bg1">
              <a:lumMod val="65000"/>
            </a:schemeClr>
          </a:solidFill>
        </p:spPr>
        <p:txBody>
          <a:bodyPr wrap="square" rtlCol="0">
            <a:spAutoFit/>
          </a:bodyPr>
          <a:lstStyle/>
          <a:p>
            <a:r>
              <a:rPr lang="en-US" sz="1600" b="1" kern="0" dirty="0">
                <a:solidFill>
                  <a:srgbClr val="FF0000"/>
                </a:solidFill>
                <a:latin typeface="Arial" panose="020B0604020202020204" pitchFamily="34" charset="0"/>
                <a:ea typeface="Tahoma" panose="020B0604030504040204" pitchFamily="34" charset="0"/>
                <a:cs typeface="Arial" panose="020B0604020202020204" pitchFamily="34" charset="0"/>
              </a:rPr>
              <a:t>Step 17</a:t>
            </a:r>
          </a:p>
          <a:p>
            <a:r>
              <a:rPr lang="en-US" sz="1600" kern="0" dirty="0">
                <a:solidFill>
                  <a:srgbClr val="000000"/>
                </a:solidFill>
                <a:latin typeface="Arial" panose="020B0604020202020204" pitchFamily="34" charset="0"/>
                <a:ea typeface="Tahoma" panose="020B0604030504040204" pitchFamily="34" charset="0"/>
                <a:cs typeface="Arial" panose="020B0604020202020204" pitchFamily="34" charset="0"/>
              </a:rPr>
              <a:t>assesses the accuracy of the classification performed. Classifications with accuracies lower than 85% should increase training data.</a:t>
            </a:r>
          </a:p>
        </p:txBody>
      </p:sp>
      <p:sp>
        <p:nvSpPr>
          <p:cNvPr id="16" name="TextBox 15">
            <a:extLst>
              <a:ext uri="{FF2B5EF4-FFF2-40B4-BE49-F238E27FC236}">
                <a16:creationId xmlns:a16="http://schemas.microsoft.com/office/drawing/2014/main" id="{73245884-CBF2-5361-FE30-A873808BB2EF}"/>
              </a:ext>
            </a:extLst>
          </p:cNvPr>
          <p:cNvSpPr txBox="1"/>
          <p:nvPr/>
        </p:nvSpPr>
        <p:spPr>
          <a:xfrm>
            <a:off x="9800918" y="5586146"/>
            <a:ext cx="2313653" cy="1077218"/>
          </a:xfrm>
          <a:prstGeom prst="rect">
            <a:avLst/>
          </a:prstGeom>
          <a:solidFill>
            <a:schemeClr val="bg1">
              <a:lumMod val="65000"/>
            </a:schemeClr>
          </a:solidFill>
        </p:spPr>
        <p:txBody>
          <a:bodyPr wrap="square" rtlCol="0">
            <a:spAutoFit/>
          </a:bodyPr>
          <a:lstStyle/>
          <a:p>
            <a:r>
              <a:rPr lang="en-US" sz="1600" b="1" kern="0" dirty="0">
                <a:solidFill>
                  <a:srgbClr val="FF0000"/>
                </a:solidFill>
                <a:latin typeface="Arial" panose="020B0604020202020204" pitchFamily="34" charset="0"/>
                <a:ea typeface="Tahoma" panose="020B0604030504040204" pitchFamily="34" charset="0"/>
                <a:cs typeface="Arial" panose="020B0604020202020204" pitchFamily="34" charset="0"/>
              </a:rPr>
              <a:t>Step 18</a:t>
            </a:r>
          </a:p>
          <a:p>
            <a:r>
              <a:rPr lang="en-US" sz="1600" kern="0" dirty="0">
                <a:solidFill>
                  <a:srgbClr val="000000"/>
                </a:solidFill>
                <a:latin typeface="Arial" panose="020B0604020202020204" pitchFamily="34" charset="0"/>
                <a:ea typeface="Tahoma" panose="020B0604030504040204" pitchFamily="34" charset="0"/>
                <a:cs typeface="Arial" panose="020B0604020202020204" pitchFamily="34" charset="0"/>
              </a:rPr>
              <a:t>zooms the map interface to your area of interest</a:t>
            </a:r>
          </a:p>
        </p:txBody>
      </p:sp>
    </p:spTree>
    <p:extLst>
      <p:ext uri="{BB962C8B-B14F-4D97-AF65-F5344CB8AC3E}">
        <p14:creationId xmlns:p14="http://schemas.microsoft.com/office/powerpoint/2010/main" val="2507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5"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39B05-F931-7128-F0E5-39852856CD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56E8A3-E497-9CE9-A8D3-D287397C19B4}"/>
              </a:ext>
            </a:extLst>
          </p:cNvPr>
          <p:cNvSpPr txBox="1">
            <a:spLocks/>
          </p:cNvSpPr>
          <p:nvPr/>
        </p:nvSpPr>
        <p:spPr>
          <a:xfrm>
            <a:off x="604283" y="0"/>
            <a:ext cx="10983433" cy="1127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just" fontAlgn="auto">
              <a:spcAft>
                <a:spcPts val="0"/>
              </a:spcAft>
              <a:buClr>
                <a:srgbClr val="9BAFB5"/>
              </a:buClr>
              <a:buSzTx/>
              <a:tabLst/>
              <a:defRPr/>
            </a:pPr>
            <a:r>
              <a:rPr lang="en-US" sz="3700" b="1" dirty="0">
                <a:latin typeface="Times New Roman" panose="02020603050405020304" pitchFamily="18" charset="0"/>
                <a:cs typeface="Times New Roman" panose="02020603050405020304" pitchFamily="18" charset="0"/>
              </a:rPr>
              <a:t>LAND COVER MAPPING</a:t>
            </a:r>
          </a:p>
        </p:txBody>
      </p:sp>
      <p:sp>
        <p:nvSpPr>
          <p:cNvPr id="4" name="TextBox 3">
            <a:extLst>
              <a:ext uri="{FF2B5EF4-FFF2-40B4-BE49-F238E27FC236}">
                <a16:creationId xmlns:a16="http://schemas.microsoft.com/office/drawing/2014/main" id="{51488A6D-9379-3DA6-73B5-271C07B05604}"/>
              </a:ext>
            </a:extLst>
          </p:cNvPr>
          <p:cNvSpPr txBox="1"/>
          <p:nvPr/>
        </p:nvSpPr>
        <p:spPr>
          <a:xfrm>
            <a:off x="1095153" y="1711037"/>
            <a:ext cx="8210993" cy="3816429"/>
          </a:xfrm>
          <a:prstGeom prst="rect">
            <a:avLst/>
          </a:prstGeom>
          <a:noFill/>
        </p:spPr>
        <p:txBody>
          <a:bodyPr wrap="square">
            <a:spAutoFit/>
          </a:bodyPr>
          <a:lstStyle/>
          <a:p>
            <a:pPr marL="0" indent="0" eaLnBrk="0" fontAlgn="base" hangingPunct="0">
              <a:spcBef>
                <a:spcPct val="0"/>
              </a:spcBef>
              <a:spcAft>
                <a:spcPct val="0"/>
              </a:spcAft>
              <a:buClrTx/>
              <a:buNone/>
            </a:pPr>
            <a:r>
              <a:rPr lang="en-US" altLang="en-US" sz="2800" dirty="0">
                <a:solidFill>
                  <a:schemeClr val="tx1"/>
                </a:solidFill>
                <a:latin typeface="Arial" panose="020B0604020202020204" pitchFamily="34" charset="0"/>
              </a:rPr>
              <a:t>Step 01</a:t>
            </a:r>
            <a:br>
              <a:rPr lang="en-US" altLang="en-US" sz="2800" dirty="0">
                <a:solidFill>
                  <a:schemeClr val="tx1"/>
                </a:solidFill>
                <a:latin typeface="Arial" panose="020B0604020202020204" pitchFamily="34" charset="0"/>
              </a:rPr>
            </a:br>
            <a:r>
              <a:rPr lang="en-US" altLang="en-US" sz="2800" dirty="0">
                <a:solidFill>
                  <a:schemeClr val="tx1"/>
                </a:solidFill>
                <a:latin typeface="Arial" panose="020B0604020202020204" pitchFamily="34" charset="0"/>
              </a:rPr>
              <a:t>📍Upload Shapefile / Insert Coordinates</a:t>
            </a:r>
            <a:br>
              <a:rPr lang="en-US" altLang="en-US" sz="2800" b="1" dirty="0">
                <a:solidFill>
                  <a:schemeClr val="tx1"/>
                </a:solidFill>
                <a:latin typeface="Arial" panose="020B0604020202020204" pitchFamily="34" charset="0"/>
              </a:rPr>
            </a:br>
            <a:r>
              <a:rPr lang="en-US" altLang="en-US" sz="2800" dirty="0">
                <a:solidFill>
                  <a:schemeClr val="tx1"/>
                </a:solidFill>
                <a:latin typeface="Arial" panose="020B0604020202020204" pitchFamily="34" charset="0"/>
              </a:rPr>
              <a:t>Step 02</a:t>
            </a:r>
            <a:br>
              <a:rPr lang="en-US" altLang="en-US" sz="2800" dirty="0">
                <a:solidFill>
                  <a:schemeClr val="tx1"/>
                </a:solidFill>
                <a:latin typeface="Arial" panose="020B0604020202020204" pitchFamily="34" charset="0"/>
              </a:rPr>
            </a:br>
            <a:r>
              <a:rPr lang="en-US" altLang="en-US" sz="2800" dirty="0">
                <a:solidFill>
                  <a:schemeClr val="tx1"/>
                </a:solidFill>
                <a:latin typeface="Arial" panose="020B0604020202020204" pitchFamily="34" charset="0"/>
              </a:rPr>
              <a:t>👨‍💻 Create Script</a:t>
            </a:r>
          </a:p>
          <a:p>
            <a:pPr marL="0" indent="0" eaLnBrk="0" fontAlgn="base" hangingPunct="0">
              <a:spcBef>
                <a:spcPct val="0"/>
              </a:spcBef>
              <a:spcAft>
                <a:spcPct val="0"/>
              </a:spcAft>
              <a:buClrTx/>
              <a:buNone/>
            </a:pPr>
            <a:r>
              <a:rPr lang="en-US" altLang="en-US" sz="2800" b="1" dirty="0">
                <a:solidFill>
                  <a:schemeClr val="tx1"/>
                </a:solidFill>
                <a:latin typeface="Arial" panose="020B0604020202020204" pitchFamily="34" charset="0"/>
              </a:rPr>
              <a:t>Step 03</a:t>
            </a:r>
          </a:p>
          <a:p>
            <a:pPr marL="0" indent="0" eaLnBrk="0" fontAlgn="base" hangingPunct="0">
              <a:spcBef>
                <a:spcPct val="0"/>
              </a:spcBef>
              <a:spcAft>
                <a:spcPct val="0"/>
              </a:spcAft>
              <a:buClrTx/>
              <a:buNone/>
            </a:pPr>
            <a:r>
              <a:rPr lang="en-US" altLang="en-US" sz="2800" b="1" dirty="0">
                <a:solidFill>
                  <a:schemeClr val="tx1"/>
                </a:solidFill>
                <a:latin typeface="Arial" panose="020B0604020202020204" pitchFamily="34" charset="0"/>
              </a:rPr>
              <a:t>Training Data</a:t>
            </a:r>
          </a:p>
          <a:p>
            <a:pPr marL="0" indent="0" eaLnBrk="0" fontAlgn="base" hangingPunct="0">
              <a:spcBef>
                <a:spcPct val="0"/>
              </a:spcBef>
              <a:spcAft>
                <a:spcPct val="0"/>
              </a:spcAft>
              <a:buClrTx/>
              <a:buNone/>
            </a:pPr>
            <a:r>
              <a:rPr lang="en-US" altLang="en-US" sz="2800" dirty="0">
                <a:solidFill>
                  <a:schemeClr val="tx1"/>
                </a:solidFill>
                <a:latin typeface="Arial" panose="020B0604020202020204" pitchFamily="34" charset="0"/>
              </a:rPr>
              <a:t>Step 04</a:t>
            </a:r>
            <a:br>
              <a:rPr lang="en-US" altLang="en-US" sz="2800" dirty="0">
                <a:solidFill>
                  <a:schemeClr val="tx1"/>
                </a:solidFill>
                <a:latin typeface="Arial" panose="020B0604020202020204" pitchFamily="34" charset="0"/>
              </a:rPr>
            </a:br>
            <a:r>
              <a:rPr lang="en-US" altLang="en-US" sz="2800" dirty="0">
                <a:solidFill>
                  <a:schemeClr val="tx1"/>
                </a:solidFill>
                <a:latin typeface="Arial" panose="020B0604020202020204" pitchFamily="34" charset="0"/>
              </a:rPr>
              <a:t>📤 Export and ⬇️ Download Result</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135561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E1C6F-64AE-0308-FA16-FFC9081921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1F4308-DCD2-5B35-85F5-5F38FE618EFB}"/>
              </a:ext>
            </a:extLst>
          </p:cNvPr>
          <p:cNvSpPr txBox="1">
            <a:spLocks/>
          </p:cNvSpPr>
          <p:nvPr/>
        </p:nvSpPr>
        <p:spPr>
          <a:xfrm>
            <a:off x="604283" y="0"/>
            <a:ext cx="10983433" cy="1127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ctr" fontAlgn="auto">
              <a:spcAft>
                <a:spcPts val="0"/>
              </a:spcAft>
              <a:buClr>
                <a:srgbClr val="9BAFB5"/>
              </a:buClr>
              <a:buSzTx/>
              <a:tabLst/>
              <a:defRPr/>
            </a:pPr>
            <a:r>
              <a:rPr lang="en-US" sz="3700" b="1" dirty="0">
                <a:latin typeface="Times New Roman" panose="02020603050405020304" pitchFamily="18" charset="0"/>
                <a:cs typeface="Times New Roman" panose="02020603050405020304" pitchFamily="18" charset="0"/>
              </a:rPr>
              <a:t>Training Data</a:t>
            </a:r>
          </a:p>
        </p:txBody>
      </p:sp>
      <p:pic>
        <p:nvPicPr>
          <p:cNvPr id="7" name="Picture 6">
            <a:extLst>
              <a:ext uri="{FF2B5EF4-FFF2-40B4-BE49-F238E27FC236}">
                <a16:creationId xmlns:a16="http://schemas.microsoft.com/office/drawing/2014/main" id="{EABA3724-37DF-41EA-2D22-A5A92C854459}"/>
              </a:ext>
            </a:extLst>
          </p:cNvPr>
          <p:cNvPicPr>
            <a:picLocks noChangeAspect="1"/>
          </p:cNvPicPr>
          <p:nvPr/>
        </p:nvPicPr>
        <p:blipFill rotWithShape="1">
          <a:blip r:embed="rId2"/>
          <a:srcRect r="35918"/>
          <a:stretch/>
        </p:blipFill>
        <p:spPr>
          <a:xfrm>
            <a:off x="0" y="3754695"/>
            <a:ext cx="4193931" cy="1638529"/>
          </a:xfrm>
          <a:prstGeom prst="rect">
            <a:avLst/>
          </a:prstGeom>
        </p:spPr>
      </p:pic>
      <p:grpSp>
        <p:nvGrpSpPr>
          <p:cNvPr id="8" name="Group 7">
            <a:extLst>
              <a:ext uri="{FF2B5EF4-FFF2-40B4-BE49-F238E27FC236}">
                <a16:creationId xmlns:a16="http://schemas.microsoft.com/office/drawing/2014/main" id="{5D1D8EE4-6A4C-0F6D-2001-7E240EEAAED1}"/>
              </a:ext>
            </a:extLst>
          </p:cNvPr>
          <p:cNvGrpSpPr/>
          <p:nvPr/>
        </p:nvGrpSpPr>
        <p:grpSpPr>
          <a:xfrm>
            <a:off x="115207" y="2531824"/>
            <a:ext cx="2453749" cy="1617977"/>
            <a:chOff x="115207" y="2662452"/>
            <a:chExt cx="2453749" cy="1617977"/>
          </a:xfrm>
        </p:grpSpPr>
        <p:sp>
          <p:nvSpPr>
            <p:cNvPr id="9" name="TextBox 8">
              <a:extLst>
                <a:ext uri="{FF2B5EF4-FFF2-40B4-BE49-F238E27FC236}">
                  <a16:creationId xmlns:a16="http://schemas.microsoft.com/office/drawing/2014/main" id="{73349C0D-89CE-1C03-34B1-EE475F71543F}"/>
                </a:ext>
              </a:extLst>
            </p:cNvPr>
            <p:cNvSpPr txBox="1"/>
            <p:nvPr/>
          </p:nvSpPr>
          <p:spPr>
            <a:xfrm>
              <a:off x="115207" y="2662452"/>
              <a:ext cx="2453749" cy="830997"/>
            </a:xfrm>
            <a:prstGeom prst="rect">
              <a:avLst/>
            </a:prstGeom>
            <a:solidFill>
              <a:schemeClr val="bg2">
                <a:lumMod val="90000"/>
              </a:schemeClr>
            </a:solidFill>
          </p:spPr>
          <p:txBody>
            <a:bodyPr wrap="square" rtlCol="0">
              <a:spAutoFit/>
            </a:bodyPr>
            <a:lstStyle/>
            <a:p>
              <a:r>
                <a:rPr lang="en-US" sz="1600" dirty="0">
                  <a:latin typeface="Arial" panose="020B0604020202020204" pitchFamily="34" charset="0"/>
                  <a:ea typeface="Tahoma" panose="020B0604030504040204" pitchFamily="34" charset="0"/>
                  <a:cs typeface="Arial" panose="020B0604020202020204" pitchFamily="34" charset="0"/>
                </a:rPr>
                <a:t>Select the point marker icon to activate the point geometry feature.</a:t>
              </a:r>
            </a:p>
          </p:txBody>
        </p:sp>
        <p:sp>
          <p:nvSpPr>
            <p:cNvPr id="13" name="Oval 12">
              <a:extLst>
                <a:ext uri="{FF2B5EF4-FFF2-40B4-BE49-F238E27FC236}">
                  <a16:creationId xmlns:a16="http://schemas.microsoft.com/office/drawing/2014/main" id="{21D599A1-827D-D25E-FC80-4E03257CA799}"/>
                </a:ext>
              </a:extLst>
            </p:cNvPr>
            <p:cNvSpPr/>
            <p:nvPr/>
          </p:nvSpPr>
          <p:spPr>
            <a:xfrm>
              <a:off x="484632" y="3996965"/>
              <a:ext cx="292608" cy="2834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012DD28-2C4B-551E-2342-EFF62759FB33}"/>
                </a:ext>
              </a:extLst>
            </p:cNvPr>
            <p:cNvCxnSpPr/>
            <p:nvPr/>
          </p:nvCxnSpPr>
          <p:spPr>
            <a:xfrm flipH="1">
              <a:off x="658237" y="3400033"/>
              <a:ext cx="45654" cy="578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3F379D0E-3BCF-4A6A-33A0-ADBE2D8AF248}"/>
              </a:ext>
            </a:extLst>
          </p:cNvPr>
          <p:cNvGrpSpPr/>
          <p:nvPr/>
        </p:nvGrpSpPr>
        <p:grpSpPr>
          <a:xfrm>
            <a:off x="630936" y="4174436"/>
            <a:ext cx="2747829" cy="2573022"/>
            <a:chOff x="630936" y="4305064"/>
            <a:chExt cx="2747829" cy="2573022"/>
          </a:xfrm>
        </p:grpSpPr>
        <p:pic>
          <p:nvPicPr>
            <p:cNvPr id="16" name="Picture 15">
              <a:extLst>
                <a:ext uri="{FF2B5EF4-FFF2-40B4-BE49-F238E27FC236}">
                  <a16:creationId xmlns:a16="http://schemas.microsoft.com/office/drawing/2014/main" id="{16EBB9DE-16E7-DFE4-BF4E-FD2AAFC1BACE}"/>
                </a:ext>
              </a:extLst>
            </p:cNvPr>
            <p:cNvPicPr>
              <a:picLocks noChangeAspect="1"/>
            </p:cNvPicPr>
            <p:nvPr/>
          </p:nvPicPr>
          <p:blipFill>
            <a:blip r:embed="rId3"/>
            <a:stretch>
              <a:fillRect/>
            </a:stretch>
          </p:blipFill>
          <p:spPr>
            <a:xfrm>
              <a:off x="3035808" y="4305064"/>
              <a:ext cx="323116" cy="310923"/>
            </a:xfrm>
            <a:prstGeom prst="rect">
              <a:avLst/>
            </a:prstGeom>
          </p:spPr>
        </p:pic>
        <p:pic>
          <p:nvPicPr>
            <p:cNvPr id="17" name="Picture 16">
              <a:extLst>
                <a:ext uri="{FF2B5EF4-FFF2-40B4-BE49-F238E27FC236}">
                  <a16:creationId xmlns:a16="http://schemas.microsoft.com/office/drawing/2014/main" id="{FEB2332D-993A-CD8E-F792-3000D86F93B8}"/>
                </a:ext>
              </a:extLst>
            </p:cNvPr>
            <p:cNvPicPr>
              <a:picLocks noChangeAspect="1"/>
            </p:cNvPicPr>
            <p:nvPr/>
          </p:nvPicPr>
          <p:blipFill>
            <a:blip r:embed="rId4"/>
            <a:stretch>
              <a:fillRect/>
            </a:stretch>
          </p:blipFill>
          <p:spPr>
            <a:xfrm rot="9308641">
              <a:off x="1759148" y="4805448"/>
              <a:ext cx="1619617" cy="880227"/>
            </a:xfrm>
            <a:prstGeom prst="rect">
              <a:avLst/>
            </a:prstGeom>
          </p:spPr>
        </p:pic>
        <p:sp>
          <p:nvSpPr>
            <p:cNvPr id="18" name="TextBox 17">
              <a:extLst>
                <a:ext uri="{FF2B5EF4-FFF2-40B4-BE49-F238E27FC236}">
                  <a16:creationId xmlns:a16="http://schemas.microsoft.com/office/drawing/2014/main" id="{AB124FC6-E512-9BC2-C7B0-95A518DFA4CE}"/>
                </a:ext>
              </a:extLst>
            </p:cNvPr>
            <p:cNvSpPr txBox="1"/>
            <p:nvPr/>
          </p:nvSpPr>
          <p:spPr>
            <a:xfrm>
              <a:off x="630936" y="6047089"/>
              <a:ext cx="2453749" cy="830997"/>
            </a:xfrm>
            <a:prstGeom prst="rect">
              <a:avLst/>
            </a:prstGeom>
            <a:solidFill>
              <a:schemeClr val="bg2">
                <a:lumMod val="90000"/>
              </a:schemeClr>
            </a:solidFill>
          </p:spPr>
          <p:txBody>
            <a:bodyPr wrap="square" rtlCol="0">
              <a:spAutoFit/>
            </a:bodyPr>
            <a:lstStyle/>
            <a:p>
              <a:r>
                <a:rPr lang="en-US" sz="1600" dirty="0">
                  <a:latin typeface="Arial" panose="020B0604020202020204" pitchFamily="34" charset="0"/>
                  <a:ea typeface="Tahoma" panose="020B0604030504040204" pitchFamily="34" charset="0"/>
                  <a:cs typeface="Arial" panose="020B0604020202020204" pitchFamily="34" charset="0"/>
                </a:rPr>
                <a:t>Next select the gear icon to activate the point geometry feature.</a:t>
              </a:r>
            </a:p>
          </p:txBody>
        </p:sp>
      </p:grpSp>
      <p:sp>
        <p:nvSpPr>
          <p:cNvPr id="19" name="TextBox 18">
            <a:extLst>
              <a:ext uri="{FF2B5EF4-FFF2-40B4-BE49-F238E27FC236}">
                <a16:creationId xmlns:a16="http://schemas.microsoft.com/office/drawing/2014/main" id="{CBDC9E21-EDCD-32AD-BC36-B231026359A3}"/>
              </a:ext>
            </a:extLst>
          </p:cNvPr>
          <p:cNvSpPr txBox="1"/>
          <p:nvPr/>
        </p:nvSpPr>
        <p:spPr>
          <a:xfrm>
            <a:off x="1510810" y="1965861"/>
            <a:ext cx="9170377" cy="369332"/>
          </a:xfrm>
          <a:prstGeom prst="rect">
            <a:avLst/>
          </a:prstGeom>
          <a:noFill/>
        </p:spPr>
        <p:txBody>
          <a:bodyPr wrap="square" rtlCol="0">
            <a:spAutoFit/>
          </a:bodyPr>
          <a:lstStyle/>
          <a:p>
            <a:r>
              <a:rPr lang="en-US" dirty="0"/>
              <a:t>Now we are going to use the map layout (below the coding area) to train our data </a:t>
            </a:r>
          </a:p>
        </p:txBody>
      </p:sp>
      <p:pic>
        <p:nvPicPr>
          <p:cNvPr id="20" name="Picture 19">
            <a:extLst>
              <a:ext uri="{FF2B5EF4-FFF2-40B4-BE49-F238E27FC236}">
                <a16:creationId xmlns:a16="http://schemas.microsoft.com/office/drawing/2014/main" id="{458B04A8-D375-F5B7-F001-5A364C9A763A}"/>
              </a:ext>
            </a:extLst>
          </p:cNvPr>
          <p:cNvPicPr>
            <a:picLocks noChangeAspect="1"/>
          </p:cNvPicPr>
          <p:nvPr/>
        </p:nvPicPr>
        <p:blipFill>
          <a:blip r:embed="rId5"/>
          <a:stretch>
            <a:fillRect/>
          </a:stretch>
        </p:blipFill>
        <p:spPr>
          <a:xfrm>
            <a:off x="6337580" y="2326766"/>
            <a:ext cx="4972889" cy="3527907"/>
          </a:xfrm>
          <a:prstGeom prst="rect">
            <a:avLst/>
          </a:prstGeom>
        </p:spPr>
      </p:pic>
      <p:grpSp>
        <p:nvGrpSpPr>
          <p:cNvPr id="21" name="Group 20">
            <a:extLst>
              <a:ext uri="{FF2B5EF4-FFF2-40B4-BE49-F238E27FC236}">
                <a16:creationId xmlns:a16="http://schemas.microsoft.com/office/drawing/2014/main" id="{CBB9CBDD-6084-14E5-DF6D-A08281140C9E}"/>
              </a:ext>
            </a:extLst>
          </p:cNvPr>
          <p:cNvGrpSpPr/>
          <p:nvPr/>
        </p:nvGrpSpPr>
        <p:grpSpPr>
          <a:xfrm>
            <a:off x="4118897" y="2568290"/>
            <a:ext cx="2614731" cy="1323439"/>
            <a:chOff x="4118897" y="2698918"/>
            <a:chExt cx="2614731" cy="1323439"/>
          </a:xfrm>
        </p:grpSpPr>
        <p:sp>
          <p:nvSpPr>
            <p:cNvPr id="22" name="TextBox 21">
              <a:extLst>
                <a:ext uri="{FF2B5EF4-FFF2-40B4-BE49-F238E27FC236}">
                  <a16:creationId xmlns:a16="http://schemas.microsoft.com/office/drawing/2014/main" id="{EC5E26C3-4632-86D6-7304-ABDB822A8655}"/>
                </a:ext>
              </a:extLst>
            </p:cNvPr>
            <p:cNvSpPr txBox="1"/>
            <p:nvPr/>
          </p:nvSpPr>
          <p:spPr>
            <a:xfrm>
              <a:off x="4118897" y="2698918"/>
              <a:ext cx="2143649" cy="1323439"/>
            </a:xfrm>
            <a:prstGeom prst="rect">
              <a:avLst/>
            </a:prstGeom>
            <a:solidFill>
              <a:schemeClr val="accent2">
                <a:lumMod val="60000"/>
                <a:lumOff val="40000"/>
              </a:schemeClr>
            </a:solidFill>
          </p:spPr>
          <p:txBody>
            <a:bodyPr wrap="square" rtlCol="0">
              <a:spAutoFit/>
            </a:bodyPr>
            <a:lstStyle/>
            <a:p>
              <a:r>
                <a:rPr lang="en-US" sz="1600" dirty="0">
                  <a:latin typeface="Arial" panose="020B0604020202020204" pitchFamily="34" charset="0"/>
                  <a:ea typeface="Tahoma" panose="020B0604030504040204" pitchFamily="34" charset="0"/>
                  <a:cs typeface="Arial" panose="020B0604020202020204" pitchFamily="34" charset="0"/>
                </a:rPr>
                <a:t>Name- make sure you use the same class names as you did in the code (avoid spelling mistakes)</a:t>
              </a:r>
            </a:p>
          </p:txBody>
        </p:sp>
        <p:cxnSp>
          <p:nvCxnSpPr>
            <p:cNvPr id="23" name="Straight Arrow Connector 22">
              <a:extLst>
                <a:ext uri="{FF2B5EF4-FFF2-40B4-BE49-F238E27FC236}">
                  <a16:creationId xmlns:a16="http://schemas.microsoft.com/office/drawing/2014/main" id="{FDC25AD1-11E8-3E45-1919-2CF736EF6496}"/>
                </a:ext>
              </a:extLst>
            </p:cNvPr>
            <p:cNvCxnSpPr>
              <a:stCxn id="22" idx="3"/>
            </p:cNvCxnSpPr>
            <p:nvPr/>
          </p:nvCxnSpPr>
          <p:spPr>
            <a:xfrm>
              <a:off x="6262546" y="3360638"/>
              <a:ext cx="471082" cy="188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3D20ED2C-4B70-87AB-6C16-A8A0712D693D}"/>
              </a:ext>
            </a:extLst>
          </p:cNvPr>
          <p:cNvGrpSpPr/>
          <p:nvPr/>
        </p:nvGrpSpPr>
        <p:grpSpPr>
          <a:xfrm>
            <a:off x="7887524" y="1003327"/>
            <a:ext cx="4304477" cy="2843685"/>
            <a:chOff x="7887524" y="1133955"/>
            <a:chExt cx="4304477" cy="2843685"/>
          </a:xfrm>
        </p:grpSpPr>
        <p:sp>
          <p:nvSpPr>
            <p:cNvPr id="25" name="TextBox 24">
              <a:extLst>
                <a:ext uri="{FF2B5EF4-FFF2-40B4-BE49-F238E27FC236}">
                  <a16:creationId xmlns:a16="http://schemas.microsoft.com/office/drawing/2014/main" id="{6AAB5894-C6E8-F9BF-2A83-B73CA4D1F3D9}"/>
                </a:ext>
              </a:extLst>
            </p:cNvPr>
            <p:cNvSpPr txBox="1"/>
            <p:nvPr/>
          </p:nvSpPr>
          <p:spPr>
            <a:xfrm>
              <a:off x="10012143" y="1133955"/>
              <a:ext cx="2179858" cy="1323439"/>
            </a:xfrm>
            <a:prstGeom prst="rect">
              <a:avLst/>
            </a:prstGeom>
            <a:solidFill>
              <a:schemeClr val="accent2">
                <a:lumMod val="60000"/>
                <a:lumOff val="40000"/>
              </a:schemeClr>
            </a:solidFill>
          </p:spPr>
          <p:txBody>
            <a:bodyPr wrap="square" rtlCol="0">
              <a:spAutoFit/>
            </a:bodyPr>
            <a:lstStyle/>
            <a:p>
              <a:r>
                <a:rPr lang="en-US" sz="1600" dirty="0">
                  <a:latin typeface="Arial" panose="020B0604020202020204" pitchFamily="34" charset="0"/>
                  <a:ea typeface="Tahoma" panose="020B0604030504040204" pitchFamily="34" charset="0"/>
                  <a:cs typeface="Arial" panose="020B0604020202020204" pitchFamily="34" charset="0"/>
                </a:rPr>
                <a:t>Import as a </a:t>
              </a:r>
              <a:r>
                <a:rPr lang="en-US" sz="1600" b="1" dirty="0">
                  <a:latin typeface="Arial" panose="020B0604020202020204" pitchFamily="34" charset="0"/>
                  <a:ea typeface="Tahoma" panose="020B0604030504040204" pitchFamily="34" charset="0"/>
                  <a:cs typeface="Arial" panose="020B0604020202020204" pitchFamily="34" charset="0"/>
                </a:rPr>
                <a:t>feature collection. </a:t>
              </a:r>
              <a:r>
                <a:rPr lang="en-US" sz="1600" dirty="0">
                  <a:latin typeface="Arial" panose="020B0604020202020204" pitchFamily="34" charset="0"/>
                  <a:ea typeface="Tahoma" panose="020B0604030504040204" pitchFamily="34" charset="0"/>
                  <a:cs typeface="Arial" panose="020B0604020202020204" pitchFamily="34" charset="0"/>
                </a:rPr>
                <a:t>This allows collection of multiple points under the same class</a:t>
              </a:r>
              <a:endParaRPr lang="en-US" sz="1600" b="1" dirty="0">
                <a:latin typeface="Arial" panose="020B0604020202020204" pitchFamily="34" charset="0"/>
                <a:ea typeface="Tahoma" panose="020B060403050404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C8598A3B-0E9B-37F1-0528-2992F55ED7A1}"/>
                </a:ext>
              </a:extLst>
            </p:cNvPr>
            <p:cNvCxnSpPr>
              <a:cxnSpLocks/>
            </p:cNvCxnSpPr>
            <p:nvPr/>
          </p:nvCxnSpPr>
          <p:spPr>
            <a:xfrm flipH="1">
              <a:off x="7887524" y="2457394"/>
              <a:ext cx="2143649" cy="15202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812E330C-E844-8F47-6DBB-3EB95CF4293E}"/>
              </a:ext>
            </a:extLst>
          </p:cNvPr>
          <p:cNvGrpSpPr/>
          <p:nvPr/>
        </p:nvGrpSpPr>
        <p:grpSpPr>
          <a:xfrm>
            <a:off x="4268966" y="4685122"/>
            <a:ext cx="3414625" cy="1569660"/>
            <a:chOff x="4268966" y="4815750"/>
            <a:chExt cx="3414625" cy="1569660"/>
          </a:xfrm>
        </p:grpSpPr>
        <p:sp>
          <p:nvSpPr>
            <p:cNvPr id="28" name="TextBox 27">
              <a:extLst>
                <a:ext uri="{FF2B5EF4-FFF2-40B4-BE49-F238E27FC236}">
                  <a16:creationId xmlns:a16="http://schemas.microsoft.com/office/drawing/2014/main" id="{48F789DA-A9D1-F04D-BC02-B2B8B67EC6B7}"/>
                </a:ext>
              </a:extLst>
            </p:cNvPr>
            <p:cNvSpPr txBox="1"/>
            <p:nvPr/>
          </p:nvSpPr>
          <p:spPr>
            <a:xfrm>
              <a:off x="4268966" y="4815750"/>
              <a:ext cx="2031097" cy="1569660"/>
            </a:xfrm>
            <a:prstGeom prst="rect">
              <a:avLst/>
            </a:prstGeom>
            <a:solidFill>
              <a:schemeClr val="accent2">
                <a:lumMod val="60000"/>
                <a:lumOff val="40000"/>
              </a:schemeClr>
            </a:solidFill>
          </p:spPr>
          <p:txBody>
            <a:bodyPr wrap="square" rtlCol="0">
              <a:spAutoFit/>
            </a:bodyPr>
            <a:lstStyle/>
            <a:p>
              <a:r>
                <a:rPr lang="en-US" sz="1600" dirty="0">
                  <a:latin typeface="Arial" panose="020B0604020202020204" pitchFamily="34" charset="0"/>
                  <a:ea typeface="Tahoma" panose="020B0604030504040204" pitchFamily="34" charset="0"/>
                  <a:cs typeface="Arial" panose="020B0604020202020204" pitchFamily="34" charset="0"/>
                </a:rPr>
                <a:t>The property is class and the value will be unique for every class, starting from 0 in chronological order</a:t>
              </a:r>
            </a:p>
          </p:txBody>
        </p:sp>
        <p:cxnSp>
          <p:nvCxnSpPr>
            <p:cNvPr id="29" name="Straight Arrow Connector 28">
              <a:extLst>
                <a:ext uri="{FF2B5EF4-FFF2-40B4-BE49-F238E27FC236}">
                  <a16:creationId xmlns:a16="http://schemas.microsoft.com/office/drawing/2014/main" id="{DE502ABC-798E-393C-6059-98E5CC7012B7}"/>
                </a:ext>
              </a:extLst>
            </p:cNvPr>
            <p:cNvCxnSpPr>
              <a:stCxn id="28" idx="3"/>
            </p:cNvCxnSpPr>
            <p:nvPr/>
          </p:nvCxnSpPr>
          <p:spPr>
            <a:xfrm flipV="1">
              <a:off x="6300063" y="4848294"/>
              <a:ext cx="653324" cy="7522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2A1735D-52DB-9BB6-31B0-BCBA4A0BB979}"/>
                </a:ext>
              </a:extLst>
            </p:cNvPr>
            <p:cNvCxnSpPr>
              <a:stCxn id="28" idx="3"/>
            </p:cNvCxnSpPr>
            <p:nvPr/>
          </p:nvCxnSpPr>
          <p:spPr>
            <a:xfrm flipV="1">
              <a:off x="6300063" y="4900921"/>
              <a:ext cx="1383528" cy="69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50A045EA-CFCD-100D-A199-50AE6E365E97}"/>
              </a:ext>
            </a:extLst>
          </p:cNvPr>
          <p:cNvGrpSpPr/>
          <p:nvPr/>
        </p:nvGrpSpPr>
        <p:grpSpPr>
          <a:xfrm>
            <a:off x="9714688" y="4875548"/>
            <a:ext cx="2477312" cy="1944157"/>
            <a:chOff x="9714688" y="5006176"/>
            <a:chExt cx="2477312" cy="1944157"/>
          </a:xfrm>
        </p:grpSpPr>
        <p:sp>
          <p:nvSpPr>
            <p:cNvPr id="32" name="TextBox 31">
              <a:extLst>
                <a:ext uri="{FF2B5EF4-FFF2-40B4-BE49-F238E27FC236}">
                  <a16:creationId xmlns:a16="http://schemas.microsoft.com/office/drawing/2014/main" id="{70B3FCD0-BBB3-7101-FC75-904740FF75DA}"/>
                </a:ext>
              </a:extLst>
            </p:cNvPr>
            <p:cNvSpPr txBox="1"/>
            <p:nvPr/>
          </p:nvSpPr>
          <p:spPr>
            <a:xfrm>
              <a:off x="9960864" y="6119336"/>
              <a:ext cx="2231136" cy="830997"/>
            </a:xfrm>
            <a:prstGeom prst="rect">
              <a:avLst/>
            </a:prstGeom>
            <a:solidFill>
              <a:schemeClr val="accent2">
                <a:lumMod val="60000"/>
                <a:lumOff val="40000"/>
              </a:schemeClr>
            </a:solidFill>
          </p:spPr>
          <p:txBody>
            <a:bodyPr wrap="square" rtlCol="0">
              <a:spAutoFit/>
            </a:bodyPr>
            <a:lstStyle/>
            <a:p>
              <a:r>
                <a:rPr lang="en-US" sz="1600" dirty="0">
                  <a:latin typeface="Arial" panose="020B0604020202020204" pitchFamily="34" charset="0"/>
                  <a:ea typeface="Tahoma" panose="020B0604030504040204" pitchFamily="34" charset="0"/>
                  <a:cs typeface="Arial" panose="020B0604020202020204" pitchFamily="34" charset="0"/>
                </a:rPr>
                <a:t>Pick a color for the marker of that particular class</a:t>
              </a:r>
            </a:p>
          </p:txBody>
        </p:sp>
        <p:cxnSp>
          <p:nvCxnSpPr>
            <p:cNvPr id="33" name="Straight Arrow Connector 32">
              <a:extLst>
                <a:ext uri="{FF2B5EF4-FFF2-40B4-BE49-F238E27FC236}">
                  <a16:creationId xmlns:a16="http://schemas.microsoft.com/office/drawing/2014/main" id="{930ED912-3310-798D-D6E1-0EB6B7B27FF2}"/>
                </a:ext>
              </a:extLst>
            </p:cNvPr>
            <p:cNvCxnSpPr/>
            <p:nvPr/>
          </p:nvCxnSpPr>
          <p:spPr>
            <a:xfrm flipH="1" flipV="1">
              <a:off x="9714688" y="5006176"/>
              <a:ext cx="246176" cy="1133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4939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23031-5292-84B3-78C1-3C89C109986D}"/>
              </a:ext>
            </a:extLst>
          </p:cNvPr>
          <p:cNvSpPr>
            <a:spLocks noGrp="1"/>
          </p:cNvSpPr>
          <p:nvPr>
            <p:ph type="title"/>
          </p:nvPr>
        </p:nvSpPr>
        <p:spPr>
          <a:xfrm>
            <a:off x="775138" y="31027"/>
            <a:ext cx="10515600" cy="870727"/>
          </a:xfrm>
        </p:spPr>
        <p:txBody>
          <a:bodyPr/>
          <a:lstStyle/>
          <a:p>
            <a:r>
              <a:rPr lang="en-US" dirty="0">
                <a:solidFill>
                  <a:schemeClr val="accent2">
                    <a:lumMod val="75000"/>
                  </a:schemeClr>
                </a:solidFill>
              </a:rPr>
              <a:t>What is Geographic Information Systems (GIS)</a:t>
            </a:r>
            <a:endParaRPr lang="en-TZ" dirty="0"/>
          </a:p>
        </p:txBody>
      </p:sp>
      <p:sp>
        <p:nvSpPr>
          <p:cNvPr id="3" name="Content Placeholder 2">
            <a:extLst>
              <a:ext uri="{FF2B5EF4-FFF2-40B4-BE49-F238E27FC236}">
                <a16:creationId xmlns:a16="http://schemas.microsoft.com/office/drawing/2014/main" id="{E528B6FA-F8F2-B2B1-5870-B1F13CCDD301}"/>
              </a:ext>
            </a:extLst>
          </p:cNvPr>
          <p:cNvSpPr>
            <a:spLocks noGrp="1"/>
          </p:cNvSpPr>
          <p:nvPr>
            <p:ph idx="1"/>
          </p:nvPr>
        </p:nvSpPr>
        <p:spPr>
          <a:xfrm>
            <a:off x="94594" y="901754"/>
            <a:ext cx="11729544" cy="4351338"/>
          </a:xfrm>
        </p:spPr>
        <p:txBody>
          <a:bodyPr/>
          <a:lstStyle/>
          <a:p>
            <a:pPr marL="0" indent="0">
              <a:buNone/>
            </a:pPr>
            <a:r>
              <a:rPr lang="en-US" b="1" dirty="0">
                <a:solidFill>
                  <a:schemeClr val="accent1">
                    <a:lumMod val="75000"/>
                  </a:schemeClr>
                </a:solidFill>
                <a:latin typeface="Times New Roman" panose="02020603050405020304" pitchFamily="18" charset="0"/>
                <a:cs typeface="Times New Roman" panose="02020603050405020304" pitchFamily="18" charset="0"/>
              </a:rPr>
              <a:t>GIS </a:t>
            </a:r>
            <a:r>
              <a:rPr lang="en-US" dirty="0">
                <a:latin typeface="Times New Roman" panose="02020603050405020304" pitchFamily="18" charset="0"/>
                <a:cs typeface="Times New Roman" panose="02020603050405020304" pitchFamily="18" charset="0"/>
              </a:rPr>
              <a:t>is a compute-based system used to capture, store, analyze, manage, and </a:t>
            </a:r>
            <a:r>
              <a:rPr lang="en-US" dirty="0">
                <a:solidFill>
                  <a:schemeClr val="accent1">
                    <a:lumMod val="75000"/>
                  </a:schemeClr>
                </a:solidFill>
                <a:latin typeface="Times New Roman" panose="02020603050405020304" pitchFamily="18" charset="0"/>
                <a:cs typeface="Times New Roman" panose="02020603050405020304" pitchFamily="18" charset="0"/>
              </a:rPr>
              <a:t>visualize spatial </a:t>
            </a:r>
            <a:r>
              <a:rPr lang="en-US" dirty="0">
                <a:latin typeface="Times New Roman" panose="02020603050405020304" pitchFamily="18" charset="0"/>
                <a:cs typeface="Times New Roman" panose="02020603050405020304" pitchFamily="18" charset="0"/>
              </a:rPr>
              <a:t>or </a:t>
            </a:r>
            <a:r>
              <a:rPr lang="en-US" dirty="0">
                <a:solidFill>
                  <a:schemeClr val="accent1">
                    <a:lumMod val="75000"/>
                  </a:schemeClr>
                </a:solidFill>
                <a:latin typeface="Times New Roman" panose="02020603050405020304" pitchFamily="18" charset="0"/>
                <a:cs typeface="Times New Roman" panose="02020603050405020304" pitchFamily="18" charset="0"/>
              </a:rPr>
              <a:t>geographic data</a:t>
            </a:r>
          </a:p>
          <a:p>
            <a:pPr algn="just"/>
            <a:endParaRPr lang="en-TZ"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799035B-5174-B4EF-A581-32CD18F044AF}"/>
              </a:ext>
            </a:extLst>
          </p:cNvPr>
          <p:cNvPicPr>
            <a:picLocks noChangeAspect="1"/>
          </p:cNvPicPr>
          <p:nvPr/>
        </p:nvPicPr>
        <p:blipFill>
          <a:blip r:embed="rId2"/>
          <a:stretch>
            <a:fillRect/>
          </a:stretch>
        </p:blipFill>
        <p:spPr>
          <a:xfrm>
            <a:off x="367862" y="2093468"/>
            <a:ext cx="6760566" cy="4636953"/>
          </a:xfrm>
          <a:prstGeom prst="rect">
            <a:avLst/>
          </a:prstGeom>
        </p:spPr>
      </p:pic>
      <p:sp>
        <p:nvSpPr>
          <p:cNvPr id="6" name="Content Placeholder 2">
            <a:extLst>
              <a:ext uri="{FF2B5EF4-FFF2-40B4-BE49-F238E27FC236}">
                <a16:creationId xmlns:a16="http://schemas.microsoft.com/office/drawing/2014/main" id="{165B0526-A236-C5DB-2A3F-AD6DA883462C}"/>
              </a:ext>
            </a:extLst>
          </p:cNvPr>
          <p:cNvSpPr txBox="1">
            <a:spLocks/>
          </p:cNvSpPr>
          <p:nvPr/>
        </p:nvSpPr>
        <p:spPr>
          <a:xfrm>
            <a:off x="7502547" y="1775209"/>
            <a:ext cx="4360216" cy="201065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b="1" dirty="0">
                <a:solidFill>
                  <a:schemeClr val="accent1">
                    <a:lumMod val="75000"/>
                  </a:schemeClr>
                </a:solidFill>
                <a:latin typeface="Times New Roman" panose="02020603050405020304" pitchFamily="18" charset="0"/>
                <a:cs typeface="Times New Roman" panose="02020603050405020304" pitchFamily="18" charset="0"/>
              </a:rPr>
              <a:t>Spatial Data – </a:t>
            </a:r>
            <a:r>
              <a:rPr lang="en-US" dirty="0">
                <a:latin typeface="Times New Roman" panose="02020603050405020304" pitchFamily="18" charset="0"/>
                <a:cs typeface="Times New Roman" panose="02020603050405020304" pitchFamily="18" charset="0"/>
              </a:rPr>
              <a:t>describing terrain, surface changes, location and spatial relative location by Point, Node, Line, Arc, Polyline, Polygon, Area, Region, Surface, 3D…</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TZ"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EC54EDB-D63C-33DA-0A8C-EFC8F5A62B95}"/>
              </a:ext>
            </a:extLst>
          </p:cNvPr>
          <p:cNvSpPr txBox="1">
            <a:spLocks/>
          </p:cNvSpPr>
          <p:nvPr/>
        </p:nvSpPr>
        <p:spPr>
          <a:xfrm>
            <a:off x="7502547" y="4489013"/>
            <a:ext cx="4282965" cy="146723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b="1" dirty="0">
                <a:solidFill>
                  <a:schemeClr val="accent1">
                    <a:lumMod val="75000"/>
                  </a:schemeClr>
                </a:solidFill>
                <a:latin typeface="Times New Roman" panose="02020603050405020304" pitchFamily="18" charset="0"/>
                <a:cs typeface="Times New Roman" panose="02020603050405020304" pitchFamily="18" charset="0"/>
              </a:rPr>
              <a:t>Attribute Data – </a:t>
            </a:r>
            <a:r>
              <a:rPr lang="en-US" dirty="0">
                <a:latin typeface="Times New Roman" panose="02020603050405020304" pitchFamily="18" charset="0"/>
                <a:cs typeface="Times New Roman" panose="02020603050405020304" pitchFamily="18" charset="0"/>
              </a:rPr>
              <a:t>Text and numbers recording geographic elements in either Nominal, ordinal, or Interval-ratio scale.</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TZ"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26938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274A1-8655-69AD-0014-F7D026BEAA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66340-5195-8BD6-07BF-B7165EDE038C}"/>
              </a:ext>
            </a:extLst>
          </p:cNvPr>
          <p:cNvSpPr txBox="1">
            <a:spLocks/>
          </p:cNvSpPr>
          <p:nvPr/>
        </p:nvSpPr>
        <p:spPr>
          <a:xfrm>
            <a:off x="604283" y="0"/>
            <a:ext cx="10983433" cy="1127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ctr" fontAlgn="auto">
              <a:spcAft>
                <a:spcPts val="0"/>
              </a:spcAft>
              <a:buClr>
                <a:srgbClr val="9BAFB5"/>
              </a:buClr>
              <a:buSzTx/>
              <a:tabLst/>
              <a:defRPr/>
            </a:pPr>
            <a:r>
              <a:rPr lang="en-US" sz="3700" b="1" dirty="0">
                <a:latin typeface="Times New Roman" panose="02020603050405020304" pitchFamily="18" charset="0"/>
                <a:cs typeface="Times New Roman" panose="02020603050405020304" pitchFamily="18" charset="0"/>
              </a:rPr>
              <a:t>Training Data</a:t>
            </a:r>
          </a:p>
        </p:txBody>
      </p:sp>
      <p:sp>
        <p:nvSpPr>
          <p:cNvPr id="7" name="Content Placeholder 2">
            <a:extLst>
              <a:ext uri="{FF2B5EF4-FFF2-40B4-BE49-F238E27FC236}">
                <a16:creationId xmlns:a16="http://schemas.microsoft.com/office/drawing/2014/main" id="{06A38495-BBE4-90FC-F1AB-ED57194C04FA}"/>
              </a:ext>
            </a:extLst>
          </p:cNvPr>
          <p:cNvSpPr>
            <a:spLocks noGrp="1"/>
          </p:cNvSpPr>
          <p:nvPr>
            <p:ph idx="1"/>
          </p:nvPr>
        </p:nvSpPr>
        <p:spPr>
          <a:xfrm>
            <a:off x="769995" y="1255559"/>
            <a:ext cx="10983432" cy="1177438"/>
          </a:xfrm>
        </p:spPr>
        <p:txBody>
          <a:bodyPr>
            <a:noAutofit/>
          </a:bodyPr>
          <a:lstStyle/>
          <a:p>
            <a:pPr algn="just"/>
            <a:r>
              <a:rPr lang="en-US" sz="2200" dirty="0">
                <a:latin typeface="Arial" panose="020B0604020202020204" pitchFamily="34" charset="0"/>
                <a:cs typeface="Arial" panose="020B0604020202020204" pitchFamily="34" charset="0"/>
              </a:rPr>
              <a:t>Next, once all the classes are defined. Run the code. An error* will occur but worry not, this error happens because there isn’t any class that’s been trained yet. We do however need to run the code to visualize the image to be used for training</a:t>
            </a:r>
          </a:p>
        </p:txBody>
      </p:sp>
      <p:pic>
        <p:nvPicPr>
          <p:cNvPr id="8" name="Picture 7">
            <a:extLst>
              <a:ext uri="{FF2B5EF4-FFF2-40B4-BE49-F238E27FC236}">
                <a16:creationId xmlns:a16="http://schemas.microsoft.com/office/drawing/2014/main" id="{C9A10DB3-56DD-5C71-E155-3AD835BC853D}"/>
              </a:ext>
            </a:extLst>
          </p:cNvPr>
          <p:cNvPicPr>
            <a:picLocks noChangeAspect="1"/>
          </p:cNvPicPr>
          <p:nvPr/>
        </p:nvPicPr>
        <p:blipFill>
          <a:blip r:embed="rId2"/>
          <a:stretch>
            <a:fillRect/>
          </a:stretch>
        </p:blipFill>
        <p:spPr>
          <a:xfrm>
            <a:off x="185241" y="2808778"/>
            <a:ext cx="6785261" cy="3494471"/>
          </a:xfrm>
          <a:prstGeom prst="rect">
            <a:avLst/>
          </a:prstGeom>
        </p:spPr>
      </p:pic>
      <p:sp>
        <p:nvSpPr>
          <p:cNvPr id="9" name="TextBox 8">
            <a:extLst>
              <a:ext uri="{FF2B5EF4-FFF2-40B4-BE49-F238E27FC236}">
                <a16:creationId xmlns:a16="http://schemas.microsoft.com/office/drawing/2014/main" id="{87385196-123C-942D-B5DC-3869954628C7}"/>
              </a:ext>
            </a:extLst>
          </p:cNvPr>
          <p:cNvSpPr txBox="1"/>
          <p:nvPr/>
        </p:nvSpPr>
        <p:spPr>
          <a:xfrm>
            <a:off x="7188005" y="4056480"/>
            <a:ext cx="4565422" cy="2246769"/>
          </a:xfrm>
          <a:prstGeom prst="rect">
            <a:avLst/>
          </a:prstGeom>
          <a:solidFill>
            <a:schemeClr val="accent2">
              <a:lumMod val="60000"/>
              <a:lumOff val="40000"/>
            </a:schemeClr>
          </a:solidFill>
        </p:spPr>
        <p:txBody>
          <a:bodyPr wrap="square" rtlCol="0">
            <a:spAutoFit/>
          </a:bodyPr>
          <a:lstStyle/>
          <a:p>
            <a:pPr algn="just"/>
            <a:r>
              <a:rPr lang="en-US" sz="2000" dirty="0">
                <a:latin typeface="Arial" panose="020B0604020202020204" pitchFamily="34" charset="0"/>
                <a:cs typeface="Arial" panose="020B0604020202020204" pitchFamily="34" charset="0"/>
              </a:rPr>
              <a:t>In the Geometry tab, all defined classes will be listed. By clicking on a class and then selecting the point marker icon, you can select locations that appear to be part of that class. The more points the better trained the algorithm is</a:t>
            </a:r>
            <a:r>
              <a:rPr lang="en-US" dirty="0"/>
              <a:t>.</a:t>
            </a:r>
          </a:p>
        </p:txBody>
      </p:sp>
      <p:sp>
        <p:nvSpPr>
          <p:cNvPr id="13" name="TextBox 12">
            <a:extLst>
              <a:ext uri="{FF2B5EF4-FFF2-40B4-BE49-F238E27FC236}">
                <a16:creationId xmlns:a16="http://schemas.microsoft.com/office/drawing/2014/main" id="{1F30B4A0-821F-2D00-F20C-01C6C5DD1B3C}"/>
              </a:ext>
            </a:extLst>
          </p:cNvPr>
          <p:cNvSpPr txBox="1"/>
          <p:nvPr/>
        </p:nvSpPr>
        <p:spPr>
          <a:xfrm>
            <a:off x="7188005" y="2860018"/>
            <a:ext cx="4635543" cy="769441"/>
          </a:xfrm>
          <a:prstGeom prst="rect">
            <a:avLst/>
          </a:prstGeom>
          <a:noFill/>
        </p:spPr>
        <p:txBody>
          <a:bodyPr wrap="square" rtlCol="0">
            <a:spAutoFit/>
          </a:bodyPr>
          <a:lstStyle/>
          <a:p>
            <a:r>
              <a:rPr lang="en-US" dirty="0"/>
              <a:t>*</a:t>
            </a:r>
            <a:r>
              <a:rPr lang="en-US" sz="2200" dirty="0">
                <a:latin typeface="Arial" panose="020B0604020202020204" pitchFamily="34" charset="0"/>
                <a:cs typeface="Arial" panose="020B0604020202020204" pitchFamily="34" charset="0"/>
              </a:rPr>
              <a:t>Errors are found in the console tab which is on the right pane</a:t>
            </a:r>
          </a:p>
        </p:txBody>
      </p:sp>
    </p:spTree>
    <p:extLst>
      <p:ext uri="{BB962C8B-B14F-4D97-AF65-F5344CB8AC3E}">
        <p14:creationId xmlns:p14="http://schemas.microsoft.com/office/powerpoint/2010/main" val="4055084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3BE84-0A01-EABB-8B4B-75D2BA94AB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BB6A17-A9E3-AE82-CC7F-688A1178B293}"/>
              </a:ext>
            </a:extLst>
          </p:cNvPr>
          <p:cNvSpPr txBox="1">
            <a:spLocks/>
          </p:cNvSpPr>
          <p:nvPr/>
        </p:nvSpPr>
        <p:spPr>
          <a:xfrm>
            <a:off x="604283" y="0"/>
            <a:ext cx="10983433" cy="1127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ctr" fontAlgn="auto">
              <a:spcAft>
                <a:spcPts val="0"/>
              </a:spcAft>
              <a:buClr>
                <a:srgbClr val="9BAFB5"/>
              </a:buClr>
              <a:buSzTx/>
              <a:tabLst/>
              <a:defRPr/>
            </a:pPr>
            <a:r>
              <a:rPr lang="en-US" sz="3700" b="1" dirty="0">
                <a:latin typeface="Times New Roman" panose="02020603050405020304" pitchFamily="18" charset="0"/>
                <a:cs typeface="Times New Roman" panose="02020603050405020304" pitchFamily="18" charset="0"/>
              </a:rPr>
              <a:t>Training Data</a:t>
            </a:r>
          </a:p>
        </p:txBody>
      </p:sp>
      <p:pic>
        <p:nvPicPr>
          <p:cNvPr id="5" name="Content Placeholder 3">
            <a:extLst>
              <a:ext uri="{FF2B5EF4-FFF2-40B4-BE49-F238E27FC236}">
                <a16:creationId xmlns:a16="http://schemas.microsoft.com/office/drawing/2014/main" id="{05F5FBBD-BA9C-E3FD-4280-55A742E11220}"/>
              </a:ext>
            </a:extLst>
          </p:cNvPr>
          <p:cNvPicPr>
            <a:picLocks noGrp="1" noChangeAspect="1"/>
          </p:cNvPicPr>
          <p:nvPr>
            <p:ph idx="1"/>
          </p:nvPr>
        </p:nvPicPr>
        <p:blipFill>
          <a:blip r:embed="rId2"/>
          <a:stretch>
            <a:fillRect/>
          </a:stretch>
        </p:blipFill>
        <p:spPr>
          <a:xfrm>
            <a:off x="206022" y="1367572"/>
            <a:ext cx="11779956" cy="4434514"/>
          </a:xfrm>
          <a:prstGeom prst="rect">
            <a:avLst/>
          </a:prstGeom>
        </p:spPr>
      </p:pic>
    </p:spTree>
    <p:extLst>
      <p:ext uri="{BB962C8B-B14F-4D97-AF65-F5344CB8AC3E}">
        <p14:creationId xmlns:p14="http://schemas.microsoft.com/office/powerpoint/2010/main" val="3324761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6CC44-4BF1-266B-808A-DCBAEB130B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631EA4-92A1-6DD2-1163-AFDE2DF11696}"/>
              </a:ext>
            </a:extLst>
          </p:cNvPr>
          <p:cNvSpPr txBox="1">
            <a:spLocks/>
          </p:cNvSpPr>
          <p:nvPr/>
        </p:nvSpPr>
        <p:spPr>
          <a:xfrm>
            <a:off x="604283" y="0"/>
            <a:ext cx="10983433" cy="1127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ctr" fontAlgn="auto">
              <a:spcAft>
                <a:spcPts val="0"/>
              </a:spcAft>
              <a:buClr>
                <a:srgbClr val="9BAFB5"/>
              </a:buClr>
              <a:buSzTx/>
              <a:tabLst/>
              <a:defRPr/>
            </a:pPr>
            <a:r>
              <a:rPr lang="en-US" sz="3700" b="1" dirty="0">
                <a:latin typeface="Times New Roman" panose="02020603050405020304" pitchFamily="18" charset="0"/>
                <a:cs typeface="Times New Roman" panose="02020603050405020304" pitchFamily="18" charset="0"/>
              </a:rPr>
              <a:t>RESULT</a:t>
            </a:r>
          </a:p>
        </p:txBody>
      </p:sp>
      <p:sp>
        <p:nvSpPr>
          <p:cNvPr id="6" name="Content Placeholder 2">
            <a:extLst>
              <a:ext uri="{FF2B5EF4-FFF2-40B4-BE49-F238E27FC236}">
                <a16:creationId xmlns:a16="http://schemas.microsoft.com/office/drawing/2014/main" id="{FAB014A2-B848-7E2D-C5F1-9A52C1866D6E}"/>
              </a:ext>
            </a:extLst>
          </p:cNvPr>
          <p:cNvSpPr>
            <a:spLocks noGrp="1"/>
          </p:cNvSpPr>
          <p:nvPr>
            <p:ph idx="1"/>
          </p:nvPr>
        </p:nvSpPr>
        <p:spPr>
          <a:xfrm>
            <a:off x="1871907" y="905751"/>
            <a:ext cx="8142949" cy="782733"/>
          </a:xfrm>
        </p:spPr>
        <p:txBody>
          <a:bodyPr>
            <a:noAutofit/>
          </a:bodyPr>
          <a:lstStyle/>
          <a:p>
            <a:pPr algn="just"/>
            <a:r>
              <a:rPr lang="en-US" sz="2200" dirty="0">
                <a:latin typeface="Arial" panose="020B0604020202020204" pitchFamily="34" charset="0"/>
                <a:cs typeface="Arial" panose="020B0604020202020204" pitchFamily="34" charset="0"/>
              </a:rPr>
              <a:t>Run the code again after selecting points for each class. The error should be gone and the classified image should be displayed</a:t>
            </a:r>
          </a:p>
        </p:txBody>
      </p:sp>
      <p:pic>
        <p:nvPicPr>
          <p:cNvPr id="7" name="Picture 6">
            <a:extLst>
              <a:ext uri="{FF2B5EF4-FFF2-40B4-BE49-F238E27FC236}">
                <a16:creationId xmlns:a16="http://schemas.microsoft.com/office/drawing/2014/main" id="{977A3643-1BFD-5179-AB9D-345793E28831}"/>
              </a:ext>
            </a:extLst>
          </p:cNvPr>
          <p:cNvPicPr>
            <a:picLocks noChangeAspect="1"/>
          </p:cNvPicPr>
          <p:nvPr/>
        </p:nvPicPr>
        <p:blipFill>
          <a:blip r:embed="rId2"/>
          <a:stretch>
            <a:fillRect/>
          </a:stretch>
        </p:blipFill>
        <p:spPr>
          <a:xfrm>
            <a:off x="298303" y="2115507"/>
            <a:ext cx="11893697" cy="4622751"/>
          </a:xfrm>
          <a:prstGeom prst="rect">
            <a:avLst/>
          </a:prstGeom>
        </p:spPr>
      </p:pic>
    </p:spTree>
    <p:extLst>
      <p:ext uri="{BB962C8B-B14F-4D97-AF65-F5344CB8AC3E}">
        <p14:creationId xmlns:p14="http://schemas.microsoft.com/office/powerpoint/2010/main" val="1228114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E16D6-B3AE-C8DA-916C-2B7C3D2A9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DA885-3593-F1C3-49AE-C0B46780D3FC}"/>
              </a:ext>
            </a:extLst>
          </p:cNvPr>
          <p:cNvSpPr txBox="1">
            <a:spLocks/>
          </p:cNvSpPr>
          <p:nvPr/>
        </p:nvSpPr>
        <p:spPr>
          <a:xfrm>
            <a:off x="604283" y="0"/>
            <a:ext cx="10983433" cy="1127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just" fontAlgn="auto">
              <a:spcAft>
                <a:spcPts val="0"/>
              </a:spcAft>
              <a:buClr>
                <a:srgbClr val="9BAFB5"/>
              </a:buClr>
              <a:buSzTx/>
              <a:tabLst/>
              <a:defRPr/>
            </a:pPr>
            <a:r>
              <a:rPr lang="en-US" sz="3700" b="1" dirty="0">
                <a:latin typeface="Times New Roman" panose="02020603050405020304" pitchFamily="18" charset="0"/>
                <a:cs typeface="Times New Roman" panose="02020603050405020304" pitchFamily="18" charset="0"/>
              </a:rPr>
              <a:t>LAND COVER MAPPING</a:t>
            </a:r>
          </a:p>
        </p:txBody>
      </p:sp>
      <p:sp>
        <p:nvSpPr>
          <p:cNvPr id="4" name="TextBox 3">
            <a:extLst>
              <a:ext uri="{FF2B5EF4-FFF2-40B4-BE49-F238E27FC236}">
                <a16:creationId xmlns:a16="http://schemas.microsoft.com/office/drawing/2014/main" id="{A304BC1C-9D22-5B6A-5C45-59EFCFE52F8F}"/>
              </a:ext>
            </a:extLst>
          </p:cNvPr>
          <p:cNvSpPr txBox="1"/>
          <p:nvPr/>
        </p:nvSpPr>
        <p:spPr>
          <a:xfrm>
            <a:off x="1095153" y="1711037"/>
            <a:ext cx="8210993" cy="3816429"/>
          </a:xfrm>
          <a:prstGeom prst="rect">
            <a:avLst/>
          </a:prstGeom>
          <a:noFill/>
        </p:spPr>
        <p:txBody>
          <a:bodyPr wrap="square">
            <a:spAutoFit/>
          </a:bodyPr>
          <a:lstStyle/>
          <a:p>
            <a:pPr marL="0" indent="0" eaLnBrk="0" fontAlgn="base" hangingPunct="0">
              <a:spcBef>
                <a:spcPct val="0"/>
              </a:spcBef>
              <a:spcAft>
                <a:spcPct val="0"/>
              </a:spcAft>
              <a:buClrTx/>
              <a:buNone/>
            </a:pPr>
            <a:r>
              <a:rPr lang="en-US" altLang="en-US" sz="2800" dirty="0">
                <a:solidFill>
                  <a:schemeClr val="tx1"/>
                </a:solidFill>
                <a:latin typeface="Arial" panose="020B0604020202020204" pitchFamily="34" charset="0"/>
              </a:rPr>
              <a:t>Step 01</a:t>
            </a:r>
            <a:br>
              <a:rPr lang="en-US" altLang="en-US" sz="2800" dirty="0">
                <a:solidFill>
                  <a:schemeClr val="tx1"/>
                </a:solidFill>
                <a:latin typeface="Arial" panose="020B0604020202020204" pitchFamily="34" charset="0"/>
              </a:rPr>
            </a:br>
            <a:r>
              <a:rPr lang="en-US" altLang="en-US" sz="2800" dirty="0">
                <a:solidFill>
                  <a:schemeClr val="tx1"/>
                </a:solidFill>
                <a:latin typeface="Arial" panose="020B0604020202020204" pitchFamily="34" charset="0"/>
              </a:rPr>
              <a:t>📍Upload Shapefile / Insert Coordinates</a:t>
            </a:r>
            <a:br>
              <a:rPr lang="en-US" altLang="en-US" sz="2800" b="1" dirty="0">
                <a:solidFill>
                  <a:schemeClr val="tx1"/>
                </a:solidFill>
                <a:latin typeface="Arial" panose="020B0604020202020204" pitchFamily="34" charset="0"/>
              </a:rPr>
            </a:br>
            <a:r>
              <a:rPr lang="en-US" altLang="en-US" sz="2800" dirty="0">
                <a:solidFill>
                  <a:schemeClr val="tx1"/>
                </a:solidFill>
                <a:latin typeface="Arial" panose="020B0604020202020204" pitchFamily="34" charset="0"/>
              </a:rPr>
              <a:t>Step 02</a:t>
            </a:r>
            <a:br>
              <a:rPr lang="en-US" altLang="en-US" sz="2800" dirty="0">
                <a:solidFill>
                  <a:schemeClr val="tx1"/>
                </a:solidFill>
                <a:latin typeface="Arial" panose="020B0604020202020204" pitchFamily="34" charset="0"/>
              </a:rPr>
            </a:br>
            <a:r>
              <a:rPr lang="en-US" altLang="en-US" sz="2800" dirty="0">
                <a:solidFill>
                  <a:schemeClr val="tx1"/>
                </a:solidFill>
                <a:latin typeface="Arial" panose="020B0604020202020204" pitchFamily="34" charset="0"/>
              </a:rPr>
              <a:t>👨‍💻 Create Script</a:t>
            </a:r>
          </a:p>
          <a:p>
            <a:pPr marL="0" indent="0" eaLnBrk="0" fontAlgn="base" hangingPunct="0">
              <a:spcBef>
                <a:spcPct val="0"/>
              </a:spcBef>
              <a:spcAft>
                <a:spcPct val="0"/>
              </a:spcAft>
              <a:buClrTx/>
              <a:buNone/>
            </a:pPr>
            <a:r>
              <a:rPr lang="en-US" altLang="en-US" sz="2800" dirty="0">
                <a:solidFill>
                  <a:schemeClr val="tx1"/>
                </a:solidFill>
                <a:latin typeface="Arial" panose="020B0604020202020204" pitchFamily="34" charset="0"/>
              </a:rPr>
              <a:t>Step 03</a:t>
            </a:r>
          </a:p>
          <a:p>
            <a:pPr marL="0" indent="0" eaLnBrk="0" fontAlgn="base" hangingPunct="0">
              <a:spcBef>
                <a:spcPct val="0"/>
              </a:spcBef>
              <a:spcAft>
                <a:spcPct val="0"/>
              </a:spcAft>
              <a:buClrTx/>
              <a:buNone/>
            </a:pPr>
            <a:r>
              <a:rPr lang="en-US" altLang="en-US" sz="2800" dirty="0">
                <a:solidFill>
                  <a:schemeClr val="tx1"/>
                </a:solidFill>
                <a:latin typeface="Arial" panose="020B0604020202020204" pitchFamily="34" charset="0"/>
              </a:rPr>
              <a:t>Training Data</a:t>
            </a:r>
          </a:p>
          <a:p>
            <a:pPr marL="0" indent="0" eaLnBrk="0" fontAlgn="base" hangingPunct="0">
              <a:spcBef>
                <a:spcPct val="0"/>
              </a:spcBef>
              <a:spcAft>
                <a:spcPct val="0"/>
              </a:spcAft>
              <a:buClrTx/>
              <a:buNone/>
            </a:pPr>
            <a:r>
              <a:rPr lang="en-US" altLang="en-US" sz="2800" b="1" dirty="0">
                <a:solidFill>
                  <a:schemeClr val="tx1"/>
                </a:solidFill>
                <a:latin typeface="Arial" panose="020B0604020202020204" pitchFamily="34" charset="0"/>
              </a:rPr>
              <a:t>Step 04</a:t>
            </a:r>
            <a:br>
              <a:rPr lang="en-US" altLang="en-US" sz="2800" b="1" dirty="0">
                <a:solidFill>
                  <a:schemeClr val="tx1"/>
                </a:solidFill>
                <a:latin typeface="Arial" panose="020B0604020202020204" pitchFamily="34" charset="0"/>
              </a:rPr>
            </a:br>
            <a:r>
              <a:rPr lang="en-US" altLang="en-US" sz="2800" b="1" dirty="0">
                <a:solidFill>
                  <a:schemeClr val="tx1"/>
                </a:solidFill>
                <a:latin typeface="Arial" panose="020B0604020202020204" pitchFamily="34" charset="0"/>
              </a:rPr>
              <a:t>📤 Export and ⬇️ Download Result</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49206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B6143-56C8-DC66-1C06-8A12F98F67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5E73E-7934-AAC8-E74B-598FAACEB856}"/>
              </a:ext>
            </a:extLst>
          </p:cNvPr>
          <p:cNvSpPr txBox="1">
            <a:spLocks/>
          </p:cNvSpPr>
          <p:nvPr/>
        </p:nvSpPr>
        <p:spPr>
          <a:xfrm>
            <a:off x="604283" y="0"/>
            <a:ext cx="10983433" cy="1127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ctr" fontAlgn="auto">
              <a:spcAft>
                <a:spcPts val="0"/>
              </a:spcAft>
              <a:buClr>
                <a:srgbClr val="9BAFB5"/>
              </a:buClr>
              <a:buSzTx/>
              <a:tabLst/>
              <a:defRPr/>
            </a:pPr>
            <a:r>
              <a:rPr lang="en-US" sz="3700" b="1" dirty="0">
                <a:latin typeface="Times New Roman" panose="02020603050405020304" pitchFamily="18" charset="0"/>
                <a:cs typeface="Times New Roman" panose="02020603050405020304" pitchFamily="18" charset="0"/>
              </a:rPr>
              <a:t>Export and Download Results</a:t>
            </a:r>
          </a:p>
        </p:txBody>
      </p:sp>
      <p:sp>
        <p:nvSpPr>
          <p:cNvPr id="6" name="Content Placeholder 2">
            <a:extLst>
              <a:ext uri="{FF2B5EF4-FFF2-40B4-BE49-F238E27FC236}">
                <a16:creationId xmlns:a16="http://schemas.microsoft.com/office/drawing/2014/main" id="{9B97EBA3-5800-6214-50D0-8B6C1EAFEBCD}"/>
              </a:ext>
            </a:extLst>
          </p:cNvPr>
          <p:cNvSpPr>
            <a:spLocks noGrp="1"/>
          </p:cNvSpPr>
          <p:nvPr>
            <p:ph idx="1"/>
          </p:nvPr>
        </p:nvSpPr>
        <p:spPr>
          <a:xfrm>
            <a:off x="0" y="1249898"/>
            <a:ext cx="5050971" cy="4171188"/>
          </a:xfrm>
        </p:spPr>
        <p:txBody>
          <a:bodyPr>
            <a:normAutofit lnSpcReduction="10000"/>
          </a:bodyPr>
          <a:lstStyle/>
          <a:p>
            <a:pPr algn="just"/>
            <a:r>
              <a:rPr lang="en-US" sz="2600" dirty="0">
                <a:latin typeface="Arial" panose="020B0604020202020204" pitchFamily="34" charset="0"/>
                <a:cs typeface="Arial" panose="020B0604020202020204" pitchFamily="34" charset="0"/>
              </a:rPr>
              <a:t>From the tasks tab found on the right pane, the tasks in the export function will be listed. Run the ones you need to export. </a:t>
            </a:r>
          </a:p>
          <a:p>
            <a:pPr algn="just"/>
            <a:r>
              <a:rPr lang="en-US" sz="2600" dirty="0">
                <a:latin typeface="Arial" panose="020B0604020202020204" pitchFamily="34" charset="0"/>
                <a:cs typeface="Arial" panose="020B0604020202020204" pitchFamily="34" charset="0"/>
              </a:rPr>
              <a:t>Once you run the task you can rename the layer and determine the destination folder</a:t>
            </a:r>
          </a:p>
          <a:p>
            <a:pPr algn="just"/>
            <a:r>
              <a:rPr lang="en-US" sz="2600" dirty="0">
                <a:latin typeface="Arial" panose="020B0604020202020204" pitchFamily="34" charset="0"/>
                <a:cs typeface="Arial" panose="020B0604020202020204" pitchFamily="34" charset="0"/>
              </a:rPr>
              <a:t>The files will then go to your google drive ready for use outside the platform</a:t>
            </a:r>
          </a:p>
        </p:txBody>
      </p:sp>
      <p:pic>
        <p:nvPicPr>
          <p:cNvPr id="7" name="Picture 6">
            <a:extLst>
              <a:ext uri="{FF2B5EF4-FFF2-40B4-BE49-F238E27FC236}">
                <a16:creationId xmlns:a16="http://schemas.microsoft.com/office/drawing/2014/main" id="{3C358A2E-9F34-DC6A-D56D-4953B6D8B879}"/>
              </a:ext>
            </a:extLst>
          </p:cNvPr>
          <p:cNvPicPr>
            <a:picLocks noChangeAspect="1"/>
          </p:cNvPicPr>
          <p:nvPr/>
        </p:nvPicPr>
        <p:blipFill>
          <a:blip r:embed="rId2"/>
          <a:stretch>
            <a:fillRect/>
          </a:stretch>
        </p:blipFill>
        <p:spPr>
          <a:xfrm>
            <a:off x="5472447" y="1380525"/>
            <a:ext cx="6584918" cy="3681332"/>
          </a:xfrm>
          <a:prstGeom prst="rect">
            <a:avLst/>
          </a:prstGeom>
        </p:spPr>
      </p:pic>
    </p:spTree>
    <p:extLst>
      <p:ext uri="{BB962C8B-B14F-4D97-AF65-F5344CB8AC3E}">
        <p14:creationId xmlns:p14="http://schemas.microsoft.com/office/powerpoint/2010/main" val="13780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76357-0B04-7AE9-D50D-23C5C889026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0676097-FECE-2C84-12C4-470405FA70F8}"/>
              </a:ext>
            </a:extLst>
          </p:cNvPr>
          <p:cNvPicPr>
            <a:picLocks noChangeAspect="1"/>
          </p:cNvPicPr>
          <p:nvPr/>
        </p:nvPicPr>
        <p:blipFill>
          <a:blip r:embed="rId2"/>
          <a:stretch>
            <a:fillRect/>
          </a:stretch>
        </p:blipFill>
        <p:spPr>
          <a:xfrm>
            <a:off x="8818179" y="693682"/>
            <a:ext cx="3260834" cy="2864781"/>
          </a:xfrm>
          <a:prstGeom prst="rect">
            <a:avLst/>
          </a:prstGeom>
        </p:spPr>
      </p:pic>
      <p:sp>
        <p:nvSpPr>
          <p:cNvPr id="2" name="Title 1">
            <a:extLst>
              <a:ext uri="{FF2B5EF4-FFF2-40B4-BE49-F238E27FC236}">
                <a16:creationId xmlns:a16="http://schemas.microsoft.com/office/drawing/2014/main" id="{A84CE727-9AB0-BCBD-F239-CBDA0393CCD5}"/>
              </a:ext>
            </a:extLst>
          </p:cNvPr>
          <p:cNvSpPr>
            <a:spLocks noGrp="1"/>
          </p:cNvSpPr>
          <p:nvPr>
            <p:ph type="title"/>
          </p:nvPr>
        </p:nvSpPr>
        <p:spPr>
          <a:xfrm>
            <a:off x="764627" y="0"/>
            <a:ext cx="10515600" cy="901754"/>
          </a:xfrm>
        </p:spPr>
        <p:txBody>
          <a:bodyPr>
            <a:normAutofit/>
          </a:bodyPr>
          <a:lstStyle/>
          <a:p>
            <a:r>
              <a:rPr lang="en-US" dirty="0">
                <a:solidFill>
                  <a:schemeClr val="accent2">
                    <a:lumMod val="75000"/>
                  </a:schemeClr>
                </a:solidFill>
              </a:rPr>
              <a:t>Formation of Geographic Information System</a:t>
            </a:r>
            <a:endParaRPr lang="en-TZ" dirty="0"/>
          </a:p>
        </p:txBody>
      </p:sp>
      <p:sp>
        <p:nvSpPr>
          <p:cNvPr id="3" name="Content Placeholder 2">
            <a:extLst>
              <a:ext uri="{FF2B5EF4-FFF2-40B4-BE49-F238E27FC236}">
                <a16:creationId xmlns:a16="http://schemas.microsoft.com/office/drawing/2014/main" id="{47902AF4-D983-1757-0E56-7E61ED40D817}"/>
              </a:ext>
            </a:extLst>
          </p:cNvPr>
          <p:cNvSpPr>
            <a:spLocks noGrp="1"/>
          </p:cNvSpPr>
          <p:nvPr>
            <p:ph idx="1"/>
          </p:nvPr>
        </p:nvSpPr>
        <p:spPr>
          <a:xfrm>
            <a:off x="584636" y="985837"/>
            <a:ext cx="8233543" cy="2009611"/>
          </a:xfrm>
        </p:spPr>
        <p:txBody>
          <a:bodyPr>
            <a:normAutofit fontScale="92500" lnSpcReduction="20000"/>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Hardware </a:t>
            </a:r>
            <a:r>
              <a:rPr lang="en-US" dirty="0">
                <a:latin typeface="Times New Roman" panose="02020603050405020304" pitchFamily="18" charset="0"/>
                <a:cs typeface="Times New Roman" panose="02020603050405020304" pitchFamily="18" charset="0"/>
              </a:rPr>
              <a:t>– Tools for GIS</a:t>
            </a:r>
          </a:p>
          <a:p>
            <a:r>
              <a:rPr lang="en-US" b="1" dirty="0">
                <a:solidFill>
                  <a:schemeClr val="accent1">
                    <a:lumMod val="75000"/>
                  </a:schemeClr>
                </a:solidFill>
                <a:latin typeface="Times New Roman" panose="02020603050405020304" pitchFamily="18" charset="0"/>
                <a:cs typeface="Times New Roman" panose="02020603050405020304" pitchFamily="18" charset="0"/>
              </a:rPr>
              <a:t>Software </a:t>
            </a:r>
            <a:r>
              <a:rPr lang="en-US" dirty="0">
                <a:latin typeface="Times New Roman" panose="02020603050405020304" pitchFamily="18" charset="0"/>
                <a:cs typeface="Times New Roman" panose="02020603050405020304" pitchFamily="18" charset="0"/>
              </a:rPr>
              <a:t>– Operation system for GIS </a:t>
            </a:r>
          </a:p>
          <a:p>
            <a:r>
              <a:rPr lang="en-US" b="1" dirty="0">
                <a:solidFill>
                  <a:schemeClr val="accent1">
                    <a:lumMod val="75000"/>
                  </a:schemeClr>
                </a:solidFill>
                <a:latin typeface="Times New Roman" panose="02020603050405020304" pitchFamily="18" charset="0"/>
                <a:cs typeface="Times New Roman" panose="02020603050405020304" pitchFamily="18" charset="0"/>
              </a:rPr>
              <a:t>Data </a:t>
            </a:r>
            <a:r>
              <a:rPr lang="en-US" dirty="0">
                <a:latin typeface="Times New Roman" panose="02020603050405020304" pitchFamily="18" charset="0"/>
                <a:cs typeface="Times New Roman" panose="02020603050405020304" pitchFamily="18" charset="0"/>
              </a:rPr>
              <a:t>– Shapes, Attribute</a:t>
            </a:r>
          </a:p>
          <a:p>
            <a:r>
              <a:rPr lang="en-US" b="1" dirty="0">
                <a:solidFill>
                  <a:schemeClr val="accent1">
                    <a:lumMod val="75000"/>
                  </a:schemeClr>
                </a:solidFill>
                <a:latin typeface="Times New Roman" panose="02020603050405020304" pitchFamily="18" charset="0"/>
                <a:cs typeface="Times New Roman" panose="02020603050405020304" pitchFamily="18" charset="0"/>
              </a:rPr>
              <a:t>Teamwork </a:t>
            </a:r>
            <a:r>
              <a:rPr lang="en-US" dirty="0">
                <a:latin typeface="Times New Roman" panose="02020603050405020304" pitchFamily="18" charset="0"/>
                <a:cs typeface="Times New Roman" panose="02020603050405020304" pitchFamily="18" charset="0"/>
              </a:rPr>
              <a:t>– emphasizing integration &amp; interoperability</a:t>
            </a:r>
          </a:p>
          <a:p>
            <a:r>
              <a:rPr lang="en-US" b="1" dirty="0">
                <a:solidFill>
                  <a:schemeClr val="accent1">
                    <a:lumMod val="75000"/>
                  </a:schemeClr>
                </a:solidFill>
                <a:latin typeface="Times New Roman" panose="02020603050405020304" pitchFamily="18" charset="0"/>
                <a:cs typeface="Times New Roman" panose="02020603050405020304" pitchFamily="18" charset="0"/>
              </a:rPr>
              <a:t>Model, algorithm </a:t>
            </a:r>
            <a:r>
              <a:rPr lang="en-US" dirty="0">
                <a:latin typeface="Times New Roman" panose="02020603050405020304" pitchFamily="18" charset="0"/>
                <a:cs typeface="Times New Roman" panose="02020603050405020304" pitchFamily="18" charset="0"/>
              </a:rPr>
              <a:t>– System Operation and Rules</a:t>
            </a:r>
            <a:endParaRPr lang="en-TZ"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B34211B-1571-3245-9AFD-7B2B02D88F64}"/>
              </a:ext>
            </a:extLst>
          </p:cNvPr>
          <p:cNvPicPr>
            <a:picLocks noChangeAspect="1"/>
          </p:cNvPicPr>
          <p:nvPr/>
        </p:nvPicPr>
        <p:blipFill>
          <a:blip r:embed="rId3"/>
          <a:srcRect t="3758" b="52570"/>
          <a:stretch>
            <a:fillRect/>
          </a:stretch>
        </p:blipFill>
        <p:spPr>
          <a:xfrm>
            <a:off x="775137" y="3499698"/>
            <a:ext cx="7660852" cy="1868214"/>
          </a:xfrm>
          <a:prstGeom prst="rect">
            <a:avLst/>
          </a:prstGeom>
        </p:spPr>
      </p:pic>
      <p:cxnSp>
        <p:nvCxnSpPr>
          <p:cNvPr id="11" name="Straight Connector 10">
            <a:extLst>
              <a:ext uri="{FF2B5EF4-FFF2-40B4-BE49-F238E27FC236}">
                <a16:creationId xmlns:a16="http://schemas.microsoft.com/office/drawing/2014/main" id="{3D8AAA6E-80DC-2DEF-CF75-D8BD013736B2}"/>
              </a:ext>
            </a:extLst>
          </p:cNvPr>
          <p:cNvCxnSpPr/>
          <p:nvPr/>
        </p:nvCxnSpPr>
        <p:spPr>
          <a:xfrm>
            <a:off x="1030014" y="5654566"/>
            <a:ext cx="8156027"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2F291FCE-F079-FB9F-E39C-2E0837F355EB}"/>
              </a:ext>
            </a:extLst>
          </p:cNvPr>
          <p:cNvSpPr txBox="1">
            <a:spLocks/>
          </p:cNvSpPr>
          <p:nvPr/>
        </p:nvSpPr>
        <p:spPr>
          <a:xfrm>
            <a:off x="775137" y="5872162"/>
            <a:ext cx="10515600" cy="901754"/>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0000"/>
                </a:solidFill>
              </a:rPr>
              <a:t>General Requirements refer to the functions of GIS</a:t>
            </a:r>
          </a:p>
          <a:p>
            <a:r>
              <a:rPr lang="en-US" b="1" dirty="0">
                <a:solidFill>
                  <a:srgbClr val="FF0000"/>
                </a:solidFill>
              </a:rPr>
              <a:t>System Requirements refer to the practical requirements of GIS Maps</a:t>
            </a:r>
            <a:endParaRPr lang="en-TZ" b="1" dirty="0">
              <a:solidFill>
                <a:srgbClr val="FF0000"/>
              </a:solidFill>
            </a:endParaRPr>
          </a:p>
        </p:txBody>
      </p:sp>
    </p:spTree>
    <p:extLst>
      <p:ext uri="{BB962C8B-B14F-4D97-AF65-F5344CB8AC3E}">
        <p14:creationId xmlns:p14="http://schemas.microsoft.com/office/powerpoint/2010/main" val="4284885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DCEDFC44-5C78-CEA9-5079-1C82AF8C8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074" y="224631"/>
            <a:ext cx="9117012" cy="6638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6B35F-9954-7A35-D3A0-71B2B8521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907E93-EE00-9D6E-EF28-ABBB34527873}"/>
              </a:ext>
            </a:extLst>
          </p:cNvPr>
          <p:cNvSpPr>
            <a:spLocks noGrp="1"/>
          </p:cNvSpPr>
          <p:nvPr>
            <p:ph type="title"/>
          </p:nvPr>
        </p:nvSpPr>
        <p:spPr>
          <a:xfrm>
            <a:off x="128536" y="51115"/>
            <a:ext cx="3872581" cy="1479379"/>
          </a:xfrm>
        </p:spPr>
        <p:txBody>
          <a:bodyPr>
            <a:normAutofit fontScale="90000"/>
          </a:bodyPr>
          <a:lstStyle/>
          <a:p>
            <a:r>
              <a:rPr lang="en-US" sz="2800" dirty="0">
                <a:solidFill>
                  <a:schemeClr val="accent2">
                    <a:lumMod val="75000"/>
                  </a:schemeClr>
                </a:solidFill>
                <a:latin typeface="Times New Roman" panose="02020603050405020304" pitchFamily="18" charset="0"/>
                <a:cs typeface="Times New Roman" panose="02020603050405020304" pitchFamily="18" charset="0"/>
              </a:rPr>
              <a:t>Numerical Factors - </a:t>
            </a:r>
            <a:r>
              <a:rPr lang="en-US" sz="2700" dirty="0">
                <a:latin typeface="Times New Roman" panose="02020603050405020304" pitchFamily="18" charset="0"/>
                <a:cs typeface="Times New Roman" panose="02020603050405020304" pitchFamily="18" charset="0"/>
              </a:rPr>
              <a:t>Including Control Points, Coordinates, Scales and Map Orientation</a:t>
            </a:r>
            <a:br>
              <a:rPr lang="en-US" sz="2800" dirty="0">
                <a:latin typeface="Times New Roman" panose="02020603050405020304" pitchFamily="18" charset="0"/>
                <a:cs typeface="Times New Roman" panose="02020603050405020304" pitchFamily="18" charset="0"/>
              </a:rPr>
            </a:br>
            <a:endParaRPr lang="en-TZ" sz="28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E68F5E55-DBBE-A068-07E1-1BED5D25CACE}"/>
              </a:ext>
            </a:extLst>
          </p:cNvPr>
          <p:cNvSpPr txBox="1">
            <a:spLocks/>
          </p:cNvSpPr>
          <p:nvPr/>
        </p:nvSpPr>
        <p:spPr>
          <a:xfrm>
            <a:off x="128536" y="1456661"/>
            <a:ext cx="3444004" cy="29970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2">
                    <a:lumMod val="75000"/>
                  </a:schemeClr>
                </a:solidFill>
                <a:latin typeface="Times New Roman" panose="02020603050405020304" pitchFamily="18" charset="0"/>
                <a:cs typeface="Times New Roman" panose="02020603050405020304" pitchFamily="18" charset="0"/>
              </a:rPr>
              <a:t>Geographic Factors</a:t>
            </a:r>
            <a:r>
              <a:rPr lang="en-US" sz="26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Including Natural, Social and Economical factors such as business, residential area, transportation networks, water systems, terrains, vegetation, borders, etc.</a:t>
            </a:r>
          </a:p>
        </p:txBody>
      </p:sp>
      <p:sp>
        <p:nvSpPr>
          <p:cNvPr id="9" name="Content Placeholder 2">
            <a:extLst>
              <a:ext uri="{FF2B5EF4-FFF2-40B4-BE49-F238E27FC236}">
                <a16:creationId xmlns:a16="http://schemas.microsoft.com/office/drawing/2014/main" id="{2AA01AF0-B59F-18EE-3606-D833630E3876}"/>
              </a:ext>
            </a:extLst>
          </p:cNvPr>
          <p:cNvSpPr txBox="1">
            <a:spLocks/>
          </p:cNvSpPr>
          <p:nvPr/>
        </p:nvSpPr>
        <p:spPr>
          <a:xfrm>
            <a:off x="128536" y="4453715"/>
            <a:ext cx="3539697" cy="244548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3000" dirty="0">
                <a:solidFill>
                  <a:schemeClr val="accent2">
                    <a:lumMod val="75000"/>
                  </a:schemeClr>
                </a:solidFill>
                <a:latin typeface="Times New Roman" panose="02020603050405020304" pitchFamily="18" charset="0"/>
                <a:cs typeface="Times New Roman" panose="02020603050405020304" pitchFamily="18" charset="0"/>
              </a:rPr>
              <a:t>Other Factors</a:t>
            </a:r>
            <a:endParaRPr lang="en-TZ" sz="3000" dirty="0">
              <a:solidFill>
                <a:schemeClr val="accent2">
                  <a:lumMod val="75000"/>
                </a:schemeClr>
              </a:solidFill>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r>
              <a:rPr lang="en-US" sz="2600" dirty="0">
                <a:latin typeface="Times New Roman" panose="02020603050405020304" pitchFamily="18" charset="0"/>
                <a:cs typeface="Times New Roman" panose="02020603050405020304" pitchFamily="18" charset="0"/>
              </a:rPr>
              <a:t>Additional text and tools such as Index, charts, slope scales, diagrams, unit, editing date and other relevant information</a:t>
            </a:r>
          </a:p>
        </p:txBody>
      </p:sp>
      <p:pic>
        <p:nvPicPr>
          <p:cNvPr id="14" name="Picture 13">
            <a:extLst>
              <a:ext uri="{FF2B5EF4-FFF2-40B4-BE49-F238E27FC236}">
                <a16:creationId xmlns:a16="http://schemas.microsoft.com/office/drawing/2014/main" id="{0E8BDAA6-F121-38D7-244C-90674DB53BBD}"/>
              </a:ext>
            </a:extLst>
          </p:cNvPr>
          <p:cNvPicPr>
            <a:picLocks noChangeAspect="1"/>
          </p:cNvPicPr>
          <p:nvPr/>
        </p:nvPicPr>
        <p:blipFill>
          <a:blip r:embed="rId2"/>
          <a:stretch>
            <a:fillRect/>
          </a:stretch>
        </p:blipFill>
        <p:spPr>
          <a:xfrm>
            <a:off x="3768256" y="1010867"/>
            <a:ext cx="8362311" cy="5125605"/>
          </a:xfrm>
          <a:prstGeom prst="rect">
            <a:avLst/>
          </a:prstGeom>
        </p:spPr>
      </p:pic>
    </p:spTree>
    <p:extLst>
      <p:ext uri="{BB962C8B-B14F-4D97-AF65-F5344CB8AC3E}">
        <p14:creationId xmlns:p14="http://schemas.microsoft.com/office/powerpoint/2010/main" val="478121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ACE782D-D5F8-1F30-0F11-85539374EBAC}"/>
              </a:ext>
            </a:extLst>
          </p:cNvPr>
          <p:cNvSpPr>
            <a:spLocks noGrp="1"/>
          </p:cNvSpPr>
          <p:nvPr>
            <p:ph type="title"/>
          </p:nvPr>
        </p:nvSpPr>
        <p:spPr>
          <a:xfrm>
            <a:off x="1847850" y="115889"/>
            <a:ext cx="8001000" cy="835025"/>
          </a:xfrm>
        </p:spPr>
        <p:txBody>
          <a:bodyPr>
            <a:normAutofit fontScale="90000"/>
          </a:bodyPr>
          <a:lstStyle/>
          <a:p>
            <a:pPr>
              <a:defRPr/>
            </a:pPr>
            <a:r>
              <a:rPr lang="en-US" altLang="zh-CN" dirty="0">
                <a:latin typeface="Arial" panose="020B0604020202020204" pitchFamily="34" charset="0"/>
                <a:cs typeface="Arial" panose="020B0604020202020204" pitchFamily="34" charset="0"/>
              </a:rPr>
              <a:t>Techniques to capture geospatial data</a:t>
            </a:r>
            <a:endParaRPr lang="zh-CN" altLang="en-US" dirty="0">
              <a:latin typeface="Arial" panose="020B0604020202020204" pitchFamily="34" charset="0"/>
              <a:cs typeface="Arial" panose="020B0604020202020204" pitchFamily="34" charset="0"/>
            </a:endParaRPr>
          </a:p>
        </p:txBody>
      </p:sp>
      <p:graphicFrame>
        <p:nvGraphicFramePr>
          <p:cNvPr id="4" name="Group 50">
            <a:extLst>
              <a:ext uri="{FF2B5EF4-FFF2-40B4-BE49-F238E27FC236}">
                <a16:creationId xmlns:a16="http://schemas.microsoft.com/office/drawing/2014/main" id="{7AEE8567-7FF4-1E11-4A67-FC68B9CF85A6}"/>
              </a:ext>
            </a:extLst>
          </p:cNvPr>
          <p:cNvGraphicFramePr>
            <a:graphicFrameLocks/>
          </p:cNvGraphicFramePr>
          <p:nvPr/>
        </p:nvGraphicFramePr>
        <p:xfrm>
          <a:off x="1992313" y="1268413"/>
          <a:ext cx="8135936" cy="5445126"/>
        </p:xfrm>
        <a:graphic>
          <a:graphicData uri="http://schemas.openxmlformats.org/drawingml/2006/table">
            <a:tbl>
              <a:tblPr/>
              <a:tblGrid>
                <a:gridCol w="2836865">
                  <a:extLst>
                    <a:ext uri="{9D8B030D-6E8A-4147-A177-3AD203B41FA5}">
                      <a16:colId xmlns:a16="http://schemas.microsoft.com/office/drawing/2014/main" val="20000"/>
                    </a:ext>
                  </a:extLst>
                </a:gridCol>
                <a:gridCol w="2587092">
                  <a:extLst>
                    <a:ext uri="{9D8B030D-6E8A-4147-A177-3AD203B41FA5}">
                      <a16:colId xmlns:a16="http://schemas.microsoft.com/office/drawing/2014/main" val="20001"/>
                    </a:ext>
                  </a:extLst>
                </a:gridCol>
                <a:gridCol w="2711979">
                  <a:extLst>
                    <a:ext uri="{9D8B030D-6E8A-4147-A177-3AD203B41FA5}">
                      <a16:colId xmlns:a16="http://schemas.microsoft.com/office/drawing/2014/main" val="20002"/>
                    </a:ext>
                  </a:extLst>
                </a:gridCol>
              </a:tblGrid>
              <a:tr h="914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3200" b="0" i="0" u="none" strike="noStrike" cap="none" normalizeH="0" baseline="0" dirty="0">
                        <a:ln>
                          <a:noFill/>
                        </a:ln>
                        <a:solidFill>
                          <a:schemeClr val="tx1"/>
                        </a:solidFill>
                        <a:effectLst/>
                        <a:latin typeface="Tahoma" pitchFamily="34" charset="0"/>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3200" b="0" i="0" u="none" strike="noStrike" cap="none" normalizeH="0" baseline="0" dirty="0">
                          <a:ln>
                            <a:noFill/>
                          </a:ln>
                          <a:solidFill>
                            <a:schemeClr val="tx1"/>
                          </a:solidFill>
                          <a:effectLst/>
                          <a:latin typeface="Tahoma" pitchFamily="34" charset="0"/>
                          <a:ea typeface="宋体" charset="-122"/>
                        </a:rPr>
                        <a:t>Raster</a:t>
                      </a: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69E6E"/>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3200" b="0" i="0" u="none" strike="noStrike" cap="none" normalizeH="0" baseline="0" dirty="0">
                          <a:ln>
                            <a:noFill/>
                          </a:ln>
                          <a:solidFill>
                            <a:schemeClr val="tx1"/>
                          </a:solidFill>
                          <a:effectLst/>
                          <a:latin typeface="Tahoma" pitchFamily="34" charset="0"/>
                          <a:ea typeface="宋体" charset="-122"/>
                        </a:rPr>
                        <a:t>Vector</a:t>
                      </a:r>
                    </a:p>
                  </a:txBody>
                  <a:tcPr marL="91436" marR="914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69E6E"/>
                    </a:solidFill>
                  </a:tcPr>
                </a:tc>
                <a:extLst>
                  <a:ext uri="{0D108BD9-81ED-4DB2-BD59-A6C34878D82A}">
                    <a16:rowId xmlns:a16="http://schemas.microsoft.com/office/drawing/2014/main" val="10000"/>
                  </a:ext>
                </a:extLst>
              </a:tr>
              <a:tr h="866775">
                <a:tc row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3200" b="0" i="0" u="none" strike="noStrike" cap="none" normalizeH="0" baseline="0" dirty="0">
                          <a:ln>
                            <a:noFill/>
                          </a:ln>
                          <a:solidFill>
                            <a:schemeClr val="tx1"/>
                          </a:solidFill>
                          <a:effectLst/>
                          <a:latin typeface="Tahoma" pitchFamily="34" charset="0"/>
                          <a:ea typeface="宋体" charset="-122"/>
                        </a:rPr>
                        <a:t>Primary</a:t>
                      </a: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ahoma" pitchFamily="34" charset="0"/>
                          <a:ea typeface="宋体" charset="-122"/>
                        </a:rPr>
                        <a:t>Digital remote sensing images</a:t>
                      </a: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69E6E"/>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ahoma" pitchFamily="34" charset="0"/>
                          <a:ea typeface="宋体" charset="-122"/>
                        </a:rPr>
                        <a:t>GPS measurements</a:t>
                      </a:r>
                    </a:p>
                  </a:txBody>
                  <a:tcPr marL="91436" marR="914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69E6E"/>
                    </a:solidFill>
                  </a:tcPr>
                </a:tc>
                <a:extLst>
                  <a:ext uri="{0D108BD9-81ED-4DB2-BD59-A6C34878D82A}">
                    <a16:rowId xmlns:a16="http://schemas.microsoft.com/office/drawing/2014/main" val="10001"/>
                  </a:ext>
                </a:extLst>
              </a:tr>
              <a:tr h="86518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ahoma" pitchFamily="34" charset="0"/>
                          <a:ea typeface="宋体" charset="-122"/>
                        </a:rPr>
                        <a:t>Digital aerial photographs</a:t>
                      </a: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69E6E"/>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ahoma" pitchFamily="34" charset="0"/>
                          <a:ea typeface="宋体" charset="-122"/>
                        </a:rPr>
                        <a:t>Survey measurements</a:t>
                      </a:r>
                    </a:p>
                  </a:txBody>
                  <a:tcPr marL="91436" marR="914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69E6E"/>
                    </a:solidFill>
                  </a:tcPr>
                </a:tc>
                <a:extLst>
                  <a:ext uri="{0D108BD9-81ED-4DB2-BD59-A6C34878D82A}">
                    <a16:rowId xmlns:a16="http://schemas.microsoft.com/office/drawing/2014/main" val="10002"/>
                  </a:ext>
                </a:extLst>
              </a:tr>
              <a:tr h="866775">
                <a:tc row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3200" b="0" i="0" u="none" strike="noStrike" cap="none" normalizeH="0" baseline="0" dirty="0">
                          <a:ln>
                            <a:noFill/>
                          </a:ln>
                          <a:solidFill>
                            <a:schemeClr val="tx1"/>
                          </a:solidFill>
                          <a:effectLst/>
                          <a:latin typeface="Tahoma" pitchFamily="34" charset="0"/>
                          <a:ea typeface="宋体" charset="-122"/>
                        </a:rPr>
                        <a:t>Secondary</a:t>
                      </a: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ahoma" pitchFamily="34" charset="0"/>
                          <a:ea typeface="宋体" charset="-122"/>
                        </a:rPr>
                        <a:t>Scanned maps</a:t>
                      </a: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69E6E"/>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ahoma" pitchFamily="34" charset="0"/>
                          <a:ea typeface="宋体" charset="-122"/>
                        </a:rPr>
                        <a:t>Topographic surveys</a:t>
                      </a:r>
                    </a:p>
                  </a:txBody>
                  <a:tcPr marL="91436" marR="914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69E6E"/>
                    </a:solidFill>
                  </a:tcPr>
                </a:tc>
                <a:extLst>
                  <a:ext uri="{0D108BD9-81ED-4DB2-BD59-A6C34878D82A}">
                    <a16:rowId xmlns:a16="http://schemas.microsoft.com/office/drawing/2014/main" val="10003"/>
                  </a:ext>
                </a:extLst>
              </a:tr>
              <a:tr h="86518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ahoma" pitchFamily="34" charset="0"/>
                          <a:ea typeface="宋体" charset="-122"/>
                        </a:rPr>
                        <a:t>DEMs from maps</a:t>
                      </a: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69E6E"/>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err="1">
                          <a:ln>
                            <a:noFill/>
                          </a:ln>
                          <a:solidFill>
                            <a:schemeClr val="tx1"/>
                          </a:solidFill>
                          <a:effectLst/>
                          <a:latin typeface="Tahoma" pitchFamily="34" charset="0"/>
                          <a:ea typeface="宋体" charset="-122"/>
                        </a:rPr>
                        <a:t>Toponymy</a:t>
                      </a:r>
                      <a:r>
                        <a:rPr kumimoji="0" lang="en-US" altLang="zh-CN" sz="2400" b="0" i="0" u="none" strike="noStrike" cap="none" normalizeH="0" baseline="0" dirty="0">
                          <a:ln>
                            <a:noFill/>
                          </a:ln>
                          <a:solidFill>
                            <a:schemeClr val="tx1"/>
                          </a:solidFill>
                          <a:effectLst/>
                          <a:latin typeface="Tahoma" pitchFamily="34" charset="0"/>
                          <a:ea typeface="宋体" charset="-122"/>
                        </a:rPr>
                        <a:t> data sets from atlases</a:t>
                      </a:r>
                    </a:p>
                  </a:txBody>
                  <a:tcPr marL="91436" marR="914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69E6E"/>
                    </a:solidFill>
                  </a:tcPr>
                </a:tc>
                <a:extLst>
                  <a:ext uri="{0D108BD9-81ED-4DB2-BD59-A6C34878D82A}">
                    <a16:rowId xmlns:a16="http://schemas.microsoft.com/office/drawing/2014/main" val="10004"/>
                  </a:ext>
                </a:extLst>
              </a:tr>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3200" b="0" i="0" u="none" strike="noStrike" cap="none" normalizeH="0" baseline="0" dirty="0">
                          <a:ln>
                            <a:noFill/>
                          </a:ln>
                          <a:solidFill>
                            <a:schemeClr val="tx1"/>
                          </a:solidFill>
                          <a:effectLst/>
                          <a:latin typeface="Tahoma" pitchFamily="34" charset="0"/>
                          <a:ea typeface="宋体" charset="-122"/>
                        </a:rPr>
                        <a:t>Crowdsourcing</a:t>
                      </a: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ahoma" pitchFamily="34" charset="0"/>
                          <a:ea typeface="宋体" charset="-122"/>
                        </a:rPr>
                        <a:t>Flickr</a:t>
                      </a: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69E6E"/>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ahoma" pitchFamily="34" charset="0"/>
                          <a:ea typeface="宋体" charset="-122"/>
                        </a:rPr>
                        <a:t>Open </a:t>
                      </a:r>
                      <a:r>
                        <a:rPr kumimoji="0" lang="en-US" altLang="zh-CN" sz="2400" b="0" i="0" u="none" strike="noStrike" cap="none" normalizeH="0" baseline="0" dirty="0" err="1">
                          <a:ln>
                            <a:noFill/>
                          </a:ln>
                          <a:solidFill>
                            <a:schemeClr val="tx1"/>
                          </a:solidFill>
                          <a:effectLst/>
                          <a:latin typeface="Tahoma" pitchFamily="34" charset="0"/>
                          <a:ea typeface="宋体" charset="-122"/>
                        </a:rPr>
                        <a:t>StreetMap</a:t>
                      </a:r>
                      <a:endParaRPr kumimoji="0" lang="en-US" altLang="zh-CN" sz="2400" b="0" i="0" u="none" strike="noStrike" cap="none" normalizeH="0" baseline="0" dirty="0">
                        <a:ln>
                          <a:noFill/>
                        </a:ln>
                        <a:solidFill>
                          <a:schemeClr val="tx1"/>
                        </a:solidFill>
                        <a:effectLst/>
                        <a:latin typeface="Tahoma" pitchFamily="34" charset="0"/>
                        <a:ea typeface="宋体" charset="-122"/>
                      </a:endParaRPr>
                    </a:p>
                  </a:txBody>
                  <a:tcPr marL="91436" marR="914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69E6E"/>
                    </a:solidFill>
                  </a:tcPr>
                </a:tc>
                <a:extLst>
                  <a:ext uri="{0D108BD9-81ED-4DB2-BD59-A6C34878D82A}">
                    <a16:rowId xmlns:a16="http://schemas.microsoft.com/office/drawing/2014/main" val="10005"/>
                  </a:ext>
                </a:extLst>
              </a:tr>
            </a:tbl>
          </a:graphicData>
        </a:graphic>
      </p:graphicFrame>
    </p:spTree>
  </p:cSld>
  <p:clrMapOvr>
    <a:masterClrMapping/>
  </p:clrMapOvr>
  <p:transition>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Cambria"/>
        <a:ea typeface="华文中宋"/>
        <a:cs typeface=""/>
      </a:majorFont>
      <a:minorFont>
        <a:latin typeface="Cambria"/>
        <a:ea typeface="华文中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otalTime>2673</TotalTime>
  <Words>2079</Words>
  <Application>Microsoft Office PowerPoint</Application>
  <PresentationFormat>Widescreen</PresentationFormat>
  <Paragraphs>228</Paragraphs>
  <Slides>54</Slides>
  <Notes>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54</vt:i4>
      </vt:variant>
    </vt:vector>
  </HeadingPairs>
  <TitlesOfParts>
    <vt:vector size="68" baseType="lpstr">
      <vt:lpstr>宋体</vt:lpstr>
      <vt:lpstr>华文中宋</vt:lpstr>
      <vt:lpstr>Arial</vt:lpstr>
      <vt:lpstr>Calibri</vt:lpstr>
      <vt:lpstr>Calibri Light</vt:lpstr>
      <vt:lpstr>Cambria</vt:lpstr>
      <vt:lpstr>Gill Sans MT</vt:lpstr>
      <vt:lpstr>Tahoma</vt:lpstr>
      <vt:lpstr>Times</vt:lpstr>
      <vt:lpstr>Times New Roman</vt:lpstr>
      <vt:lpstr>Verdana</vt:lpstr>
      <vt:lpstr>Wingdings</vt:lpstr>
      <vt:lpstr>Office Theme</vt:lpstr>
      <vt:lpstr>Profile</vt:lpstr>
      <vt:lpstr>Remote Sensing in Urban - Geospatial Analysis and Mapping </vt:lpstr>
      <vt:lpstr>Geospatial Process</vt:lpstr>
      <vt:lpstr>What is Geographic Information Systems (GIS)</vt:lpstr>
      <vt:lpstr>PowerPoint Presentation</vt:lpstr>
      <vt:lpstr>What is Geographic Information Systems (GIS)</vt:lpstr>
      <vt:lpstr>Formation of Geographic Information System</vt:lpstr>
      <vt:lpstr>PowerPoint Presentation</vt:lpstr>
      <vt:lpstr>Numerical Factors - Including Control Points, Coordinates, Scales and Map Orientation </vt:lpstr>
      <vt:lpstr>Techniques to capture geospatial data</vt:lpstr>
      <vt:lpstr>PowerPoint Presentation</vt:lpstr>
      <vt:lpstr>Application – Electronic Maps</vt:lpstr>
      <vt:lpstr>Application – Google Earth</vt:lpstr>
      <vt:lpstr>Application – Google Earth Engine</vt:lpstr>
      <vt:lpstr>Application – Google Earth</vt:lpstr>
      <vt:lpstr>Spatial Information Projections and Coordinates Systems</vt:lpstr>
      <vt:lpstr>Azimuthal Projection</vt:lpstr>
      <vt:lpstr>Mercator Projection and Coordination System</vt:lpstr>
      <vt:lpstr>Structures of GIS Data</vt:lpstr>
      <vt:lpstr>Structures of GIS Data</vt:lpstr>
      <vt:lpstr>Structures of GIS Data</vt:lpstr>
      <vt:lpstr>PowerPoint Presentation</vt:lpstr>
      <vt:lpstr>What is Remote Sensing?</vt:lpstr>
      <vt:lpstr>Remote Sensing devices in daily life</vt:lpstr>
      <vt:lpstr>Sensors - Wavelengths</vt:lpstr>
      <vt:lpstr>Sensors - Wavelengths</vt:lpstr>
      <vt:lpstr>Optical remote sensing</vt:lpstr>
      <vt:lpstr>Spatial resolution</vt:lpstr>
      <vt:lpstr>Advantages of Remote Sensing</vt:lpstr>
      <vt:lpstr>Remote Sensing</vt:lpstr>
      <vt:lpstr>Aerial Photos</vt:lpstr>
      <vt:lpstr>PowerPoint Presentation</vt:lpstr>
      <vt:lpstr>PowerPoint Presentation</vt:lpstr>
      <vt:lpstr>PowerPoint Presentation</vt:lpstr>
      <vt:lpstr>Remote Sensing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Sumari</dc:creator>
  <cp:lastModifiedBy>Sumari</cp:lastModifiedBy>
  <cp:revision>13</cp:revision>
  <dcterms:created xsi:type="dcterms:W3CDTF">2025-07-30T11:28:26Z</dcterms:created>
  <dcterms:modified xsi:type="dcterms:W3CDTF">2025-08-05T07:03:23Z</dcterms:modified>
</cp:coreProperties>
</file>